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30" r:id="rId2"/>
    <p:sldMasterId id="2147483843" r:id="rId3"/>
    <p:sldMasterId id="2147483856" r:id="rId4"/>
    <p:sldMasterId id="2147483974" r:id="rId5"/>
    <p:sldMasterId id="2147483987" r:id="rId6"/>
  </p:sldMasterIdLst>
  <p:notesMasterIdLst>
    <p:notesMasterId r:id="rId45"/>
  </p:notesMasterIdLst>
  <p:sldIdLst>
    <p:sldId id="256" r:id="rId7"/>
    <p:sldId id="280" r:id="rId8"/>
    <p:sldId id="273" r:id="rId9"/>
    <p:sldId id="292" r:id="rId10"/>
    <p:sldId id="288" r:id="rId11"/>
    <p:sldId id="293" r:id="rId12"/>
    <p:sldId id="291" r:id="rId13"/>
    <p:sldId id="287" r:id="rId14"/>
    <p:sldId id="294" r:id="rId15"/>
    <p:sldId id="295" r:id="rId16"/>
    <p:sldId id="297" r:id="rId17"/>
    <p:sldId id="300" r:id="rId18"/>
    <p:sldId id="301" r:id="rId19"/>
    <p:sldId id="302" r:id="rId20"/>
    <p:sldId id="303" r:id="rId21"/>
    <p:sldId id="304" r:id="rId22"/>
    <p:sldId id="305" r:id="rId23"/>
    <p:sldId id="307" r:id="rId24"/>
    <p:sldId id="322" r:id="rId25"/>
    <p:sldId id="323" r:id="rId26"/>
    <p:sldId id="324" r:id="rId27"/>
    <p:sldId id="325" r:id="rId28"/>
    <p:sldId id="326" r:id="rId29"/>
    <p:sldId id="327" r:id="rId30"/>
    <p:sldId id="328" r:id="rId31"/>
    <p:sldId id="329" r:id="rId32"/>
    <p:sldId id="330" r:id="rId33"/>
    <p:sldId id="331" r:id="rId34"/>
    <p:sldId id="320" r:id="rId35"/>
    <p:sldId id="321" r:id="rId36"/>
    <p:sldId id="319" r:id="rId37"/>
    <p:sldId id="308" r:id="rId38"/>
    <p:sldId id="332" r:id="rId39"/>
    <p:sldId id="309" r:id="rId40"/>
    <p:sldId id="310" r:id="rId41"/>
    <p:sldId id="314" r:id="rId42"/>
    <p:sldId id="315" r:id="rId43"/>
    <p:sldId id="316" r:id="rId44"/>
  </p:sldIdLst>
  <p:sldSz cx="9144000" cy="6858000" type="screen4x3"/>
  <p:notesSz cx="6858000" cy="9144000"/>
  <p:defaultTextStyle>
    <a:defPPr>
      <a:defRPr lang="ru-RU"/>
    </a:defPPr>
    <a:lvl1pPr algn="l" rtl="0" fontAlgn="base">
      <a:spcBef>
        <a:spcPct val="0"/>
      </a:spcBef>
      <a:spcAft>
        <a:spcPct val="0"/>
      </a:spcAft>
      <a:defRPr sz="4800" kern="1200">
        <a:solidFill>
          <a:schemeClr val="tx1"/>
        </a:solidFill>
        <a:latin typeface="Monotype Corsiva" pitchFamily="66" charset="0"/>
        <a:ea typeface="+mn-ea"/>
        <a:cs typeface="+mn-cs"/>
      </a:defRPr>
    </a:lvl1pPr>
    <a:lvl2pPr marL="457200" algn="l" rtl="0" fontAlgn="base">
      <a:spcBef>
        <a:spcPct val="0"/>
      </a:spcBef>
      <a:spcAft>
        <a:spcPct val="0"/>
      </a:spcAft>
      <a:defRPr sz="4800" kern="1200">
        <a:solidFill>
          <a:schemeClr val="tx1"/>
        </a:solidFill>
        <a:latin typeface="Monotype Corsiva" pitchFamily="66" charset="0"/>
        <a:ea typeface="+mn-ea"/>
        <a:cs typeface="+mn-cs"/>
      </a:defRPr>
    </a:lvl2pPr>
    <a:lvl3pPr marL="914400" algn="l" rtl="0" fontAlgn="base">
      <a:spcBef>
        <a:spcPct val="0"/>
      </a:spcBef>
      <a:spcAft>
        <a:spcPct val="0"/>
      </a:spcAft>
      <a:defRPr sz="4800" kern="1200">
        <a:solidFill>
          <a:schemeClr val="tx1"/>
        </a:solidFill>
        <a:latin typeface="Monotype Corsiva" pitchFamily="66" charset="0"/>
        <a:ea typeface="+mn-ea"/>
        <a:cs typeface="+mn-cs"/>
      </a:defRPr>
    </a:lvl3pPr>
    <a:lvl4pPr marL="1371600" algn="l" rtl="0" fontAlgn="base">
      <a:spcBef>
        <a:spcPct val="0"/>
      </a:spcBef>
      <a:spcAft>
        <a:spcPct val="0"/>
      </a:spcAft>
      <a:defRPr sz="4800" kern="1200">
        <a:solidFill>
          <a:schemeClr val="tx1"/>
        </a:solidFill>
        <a:latin typeface="Monotype Corsiva" pitchFamily="66" charset="0"/>
        <a:ea typeface="+mn-ea"/>
        <a:cs typeface="+mn-cs"/>
      </a:defRPr>
    </a:lvl4pPr>
    <a:lvl5pPr marL="1828800" algn="l" rtl="0" fontAlgn="base">
      <a:spcBef>
        <a:spcPct val="0"/>
      </a:spcBef>
      <a:spcAft>
        <a:spcPct val="0"/>
      </a:spcAft>
      <a:defRPr sz="4800" kern="1200">
        <a:solidFill>
          <a:schemeClr val="tx1"/>
        </a:solidFill>
        <a:latin typeface="Monotype Corsiva" pitchFamily="66" charset="0"/>
        <a:ea typeface="+mn-ea"/>
        <a:cs typeface="+mn-cs"/>
      </a:defRPr>
    </a:lvl5pPr>
    <a:lvl6pPr marL="2286000" algn="l" defTabSz="914400" rtl="0" eaLnBrk="1" latinLnBrk="0" hangingPunct="1">
      <a:defRPr sz="4800" kern="1200">
        <a:solidFill>
          <a:schemeClr val="tx1"/>
        </a:solidFill>
        <a:latin typeface="Monotype Corsiva" pitchFamily="66" charset="0"/>
        <a:ea typeface="+mn-ea"/>
        <a:cs typeface="+mn-cs"/>
      </a:defRPr>
    </a:lvl6pPr>
    <a:lvl7pPr marL="2743200" algn="l" defTabSz="914400" rtl="0" eaLnBrk="1" latinLnBrk="0" hangingPunct="1">
      <a:defRPr sz="4800" kern="1200">
        <a:solidFill>
          <a:schemeClr val="tx1"/>
        </a:solidFill>
        <a:latin typeface="Monotype Corsiva" pitchFamily="66" charset="0"/>
        <a:ea typeface="+mn-ea"/>
        <a:cs typeface="+mn-cs"/>
      </a:defRPr>
    </a:lvl7pPr>
    <a:lvl8pPr marL="3200400" algn="l" defTabSz="914400" rtl="0" eaLnBrk="1" latinLnBrk="0" hangingPunct="1">
      <a:defRPr sz="4800" kern="1200">
        <a:solidFill>
          <a:schemeClr val="tx1"/>
        </a:solidFill>
        <a:latin typeface="Monotype Corsiva" pitchFamily="66" charset="0"/>
        <a:ea typeface="+mn-ea"/>
        <a:cs typeface="+mn-cs"/>
      </a:defRPr>
    </a:lvl8pPr>
    <a:lvl9pPr marL="3657600" algn="l" defTabSz="914400" rtl="0" eaLnBrk="1" latinLnBrk="0" hangingPunct="1">
      <a:defRPr sz="4800" kern="1200">
        <a:solidFill>
          <a:schemeClr val="tx1"/>
        </a:solidFill>
        <a:latin typeface="Monotype Corsiva"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FF00"/>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p:cViewPr>
        <p:scale>
          <a:sx n="66" d="100"/>
          <a:sy n="66" d="100"/>
        </p:scale>
        <p:origin x="-1650"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6DC1DE-39E8-4B49-83CE-53A085FA70D9}" type="datetimeFigureOut">
              <a:rPr lang="ru-RU"/>
              <a:pPr>
                <a:defRPr/>
              </a:pPr>
              <a:t>05.10.2015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E25EC84-759A-4CDB-A0CC-694C482F5E54}" type="slidenum">
              <a:rPr lang="ru-RU"/>
              <a:pPr>
                <a:defRPr/>
              </a:pPr>
              <a:t>‹#›</a:t>
            </a:fld>
            <a:endParaRPr lang="ru-RU"/>
          </a:p>
        </p:txBody>
      </p:sp>
    </p:spTree>
    <p:extLst>
      <p:ext uri="{BB962C8B-B14F-4D97-AF65-F5344CB8AC3E}">
        <p14:creationId xmlns:p14="http://schemas.microsoft.com/office/powerpoint/2010/main" val="19177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Образ слайда 1"/>
          <p:cNvSpPr>
            <a:spLocks noGrp="1" noRot="1" noChangeAspect="1" noTextEdit="1"/>
          </p:cNvSpPr>
          <p:nvPr>
            <p:ph type="sldImg"/>
          </p:nvPr>
        </p:nvSpPr>
        <p:spPr bwMode="auto">
          <a:noFill/>
          <a:ln>
            <a:solidFill>
              <a:srgbClr val="000000"/>
            </a:solidFill>
            <a:miter lim="800000"/>
            <a:headEnd/>
            <a:tailEnd/>
          </a:ln>
        </p:spPr>
      </p:sp>
      <p:sp>
        <p:nvSpPr>
          <p:cNvPr id="880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80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70261F-8BE9-4F33-BE25-7FD49F4F7424}" type="slidenum">
              <a:rPr lang="ru-RU" smtClean="0"/>
              <a:pPr/>
              <a:t>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vl1pPr>
          </a:lstStyle>
          <a:p>
            <a:pPr>
              <a:defRPr/>
            </a:pPr>
            <a:fld id="{3C7ED829-F29E-48E5-A2D8-612FE5852A22}" type="slidenum">
              <a:rPr lang="ru-RU"/>
              <a:pPr>
                <a:defRPr/>
              </a:pPr>
              <a:t>‹#›</a:t>
            </a:fld>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vl1pPr>
          </a:lstStyle>
          <a:p>
            <a:pPr>
              <a:defRPr/>
            </a:pPr>
            <a:fld id="{BA349B35-D93C-4943-8584-B45AC7740B22}" type="slidenum">
              <a:rPr lang="ru-RU"/>
              <a:pPr>
                <a:defRPr/>
              </a:pPr>
              <a:t>‹#›</a:t>
            </a:fld>
            <a:endParaRPr lang="ru-RU"/>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vl1pPr>
          </a:lstStyle>
          <a:p>
            <a:pPr>
              <a:defRPr/>
            </a:pPr>
            <a:fld id="{5711A7F6-A736-4A47-A405-ED8FC34593FF}" type="slidenum">
              <a:rPr lang="ru-RU"/>
              <a:pPr>
                <a:defRPr/>
              </a:pPr>
              <a:t>‹#›</a:t>
            </a:fld>
            <a:endParaRPr lang="ru-RU"/>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30725"/>
          </a:xfrm>
        </p:spPr>
        <p:txBody>
          <a:bodyPr rtlCol="0">
            <a:normAutofit/>
          </a:bodyPr>
          <a:lstStyle/>
          <a:p>
            <a:pPr lvl="0"/>
            <a:endParaRPr lang="ru-RU" noProof="0"/>
          </a:p>
        </p:txBody>
      </p:sp>
      <p:sp>
        <p:nvSpPr>
          <p:cNvPr id="4" name="Дата 3"/>
          <p:cNvSpPr>
            <a:spLocks noGrp="1"/>
          </p:cNvSpPr>
          <p:nvPr>
            <p:ph type="dt" sz="half" idx="10"/>
          </p:nvPr>
        </p:nvSpPr>
        <p:spPr>
          <a:xfrm>
            <a:off x="457200" y="6248400"/>
            <a:ext cx="2133600" cy="45720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a:xfrm>
            <a:off x="6553200" y="6248400"/>
            <a:ext cx="2133600" cy="457200"/>
          </a:xfrm>
        </p:spPr>
        <p:txBody>
          <a:bodyPr/>
          <a:lstStyle>
            <a:lvl1pPr>
              <a:defRPr/>
            </a:lvl1pPr>
          </a:lstStyle>
          <a:p>
            <a:pPr>
              <a:defRPr/>
            </a:pPr>
            <a:fld id="{0299207E-2196-4AD4-8A9E-722ACBFEA6DB}" type="slidenum">
              <a:rPr lang="ru-RU"/>
              <a:pPr>
                <a:defRPr/>
              </a:pPr>
              <a:t>‹#›</a:t>
            </a:fld>
            <a:endParaRPr lang="ru-RU"/>
          </a:p>
        </p:txBody>
      </p:sp>
    </p:spTree>
  </p:cSld>
  <p:clrMapOvr>
    <a:masterClrMapping/>
  </p:clrMapOvr>
  <p:transition spd="med">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914400" y="6251575"/>
            <a:ext cx="19812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352800" y="6248400"/>
            <a:ext cx="2971800" cy="457200"/>
          </a:xfrm>
        </p:spPr>
        <p:txBody>
          <a:bodyPr/>
          <a:lstStyle>
            <a:lvl1pPr>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pPr>
              <a:defRPr/>
            </a:pPr>
            <a:fld id="{718A8590-9C22-4699-80C8-C3D126E8421E}"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876800" y="1600200"/>
            <a:ext cx="38100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876800" y="3941763"/>
            <a:ext cx="38100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914400" y="6251575"/>
            <a:ext cx="1981200" cy="45720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352800" y="6248400"/>
            <a:ext cx="2971800" cy="457200"/>
          </a:xfrm>
        </p:spPr>
        <p:txBody>
          <a:bodyPr/>
          <a:lstStyle>
            <a:lvl1pPr>
              <a:defRPr/>
            </a:lvl1pPr>
          </a:lstStyle>
          <a:p>
            <a:pPr>
              <a:defRPr/>
            </a:pPr>
            <a:r>
              <a:rPr lang="ru-RU" smtClean="0"/>
              <a:t>ваш гид в информатике info-helper.ru</a:t>
            </a:r>
            <a:endParaRPr lang="ru-RU"/>
          </a:p>
        </p:txBody>
      </p:sp>
      <p:sp>
        <p:nvSpPr>
          <p:cNvPr id="8" name="Номер слайда 7"/>
          <p:cNvSpPr>
            <a:spLocks noGrp="1"/>
          </p:cNvSpPr>
          <p:nvPr>
            <p:ph type="sldNum" sz="quarter" idx="12"/>
          </p:nvPr>
        </p:nvSpPr>
        <p:spPr>
          <a:xfrm>
            <a:off x="6781800" y="6248400"/>
            <a:ext cx="1905000" cy="457200"/>
          </a:xfrm>
        </p:spPr>
        <p:txBody>
          <a:bodyPr/>
          <a:lstStyle>
            <a:lvl1pPr>
              <a:defRPr/>
            </a:lvl1pPr>
          </a:lstStyle>
          <a:p>
            <a:pPr>
              <a:defRPr/>
            </a:pPr>
            <a:fld id="{DA6A09A0-BB52-4B02-8F29-0C51CA192DAD}"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grpSp>
      <p:sp>
        <p:nvSpPr>
          <p:cNvPr id="1435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ru-RU" noProof="0" smtClean="0"/>
              <a:t>Образец заголовка</a:t>
            </a:r>
          </a:p>
        </p:txBody>
      </p:sp>
      <p:sp>
        <p:nvSpPr>
          <p:cNvPr id="1435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23" name="Rectangle 23"/>
          <p:cNvSpPr>
            <a:spLocks noGrp="1" noChangeArrowheads="1"/>
          </p:cNvSpPr>
          <p:nvPr>
            <p:ph type="dt" sz="quarter" idx="10"/>
          </p:nvPr>
        </p:nvSpPr>
        <p:spPr/>
        <p:txBody>
          <a:bodyPr/>
          <a:lstStyle>
            <a:lvl1pPr algn="ctr">
              <a:defRPr>
                <a:latin typeface="Monotype Corsiva" pitchFamily="66" charset="0"/>
              </a:defRPr>
            </a:lvl1pPr>
          </a:lstStyle>
          <a:p>
            <a:pPr>
              <a:defRPr/>
            </a:pPr>
            <a:endParaRPr lang="ru-RU"/>
          </a:p>
        </p:txBody>
      </p:sp>
      <p:sp>
        <p:nvSpPr>
          <p:cNvPr id="24" name="Rectangle 24"/>
          <p:cNvSpPr>
            <a:spLocks noGrp="1" noChangeArrowheads="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25" name="Rectangle 25"/>
          <p:cNvSpPr>
            <a:spLocks noGrp="1" noChangeArrowheads="1"/>
          </p:cNvSpPr>
          <p:nvPr>
            <p:ph type="sldNum" sz="quarter" idx="12"/>
          </p:nvPr>
        </p:nvSpPr>
        <p:spPr/>
        <p:txBody>
          <a:bodyPr/>
          <a:lstStyle>
            <a:lvl1pPr>
              <a:defRPr>
                <a:latin typeface="Monotype Corsiva" pitchFamily="66" charset="0"/>
              </a:defRPr>
            </a:lvl1pPr>
          </a:lstStyle>
          <a:p>
            <a:pPr>
              <a:defRPr/>
            </a:pPr>
            <a:fld id="{40769A39-B37A-4BFD-8F0D-D1C9394A779F}"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78ED0AFB-C849-4D56-8597-536393D18AF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F5B90F96-15C2-49DA-BC71-F25097D64690}"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61895042-8DB1-4237-9338-6D20F5AB06FC}"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9" name="Номер слайда 8"/>
          <p:cNvSpPr>
            <a:spLocks noGrp="1"/>
          </p:cNvSpPr>
          <p:nvPr>
            <p:ph type="sldNum" sz="quarter" idx="12"/>
          </p:nvPr>
        </p:nvSpPr>
        <p:spPr/>
        <p:txBody>
          <a:bodyPr/>
          <a:lstStyle>
            <a:lvl1pPr>
              <a:defRPr>
                <a:latin typeface="Monotype Corsiva" pitchFamily="66" charset="0"/>
              </a:defRPr>
            </a:lvl1pPr>
          </a:lstStyle>
          <a:p>
            <a:pPr>
              <a:defRPr/>
            </a:pPr>
            <a:fld id="{6B7BA7A8-CBCF-40C3-957F-0E33F4C8456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vl1pPr>
          </a:lstStyle>
          <a:p>
            <a:pPr>
              <a:defRPr/>
            </a:pPr>
            <a:fld id="{C524BA70-FC5C-407F-B943-12020A926B34}" type="slidenum">
              <a:rPr lang="ru-RU"/>
              <a:pPr>
                <a:defRPr/>
              </a:pPr>
              <a:t>‹#›</a:t>
            </a:fld>
            <a:endParaRPr lang="ru-RU"/>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5" name="Номер слайда 4"/>
          <p:cNvSpPr>
            <a:spLocks noGrp="1"/>
          </p:cNvSpPr>
          <p:nvPr>
            <p:ph type="sldNum" sz="quarter" idx="12"/>
          </p:nvPr>
        </p:nvSpPr>
        <p:spPr/>
        <p:txBody>
          <a:bodyPr/>
          <a:lstStyle>
            <a:lvl1pPr>
              <a:defRPr>
                <a:latin typeface="Monotype Corsiva" pitchFamily="66" charset="0"/>
              </a:defRPr>
            </a:lvl1pPr>
          </a:lstStyle>
          <a:p>
            <a:pPr>
              <a:defRPr/>
            </a:pPr>
            <a:fld id="{28E21AB2-1B4E-4F0C-BC5D-8E9E9B6D407D}"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4" name="Номер слайда 3"/>
          <p:cNvSpPr>
            <a:spLocks noGrp="1"/>
          </p:cNvSpPr>
          <p:nvPr>
            <p:ph type="sldNum" sz="quarter" idx="12"/>
          </p:nvPr>
        </p:nvSpPr>
        <p:spPr/>
        <p:txBody>
          <a:bodyPr/>
          <a:lstStyle>
            <a:lvl1pPr>
              <a:defRPr>
                <a:latin typeface="Monotype Corsiva" pitchFamily="66" charset="0"/>
              </a:defRPr>
            </a:lvl1pPr>
          </a:lstStyle>
          <a:p>
            <a:pPr>
              <a:defRPr/>
            </a:pPr>
            <a:fld id="{DA68E3D3-2ED1-430B-9CD8-11E88FEAA123}"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3F81CA39-D49E-400C-B56F-C366C1FC1E2B}"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5B3BA0F1-C39C-4FDA-907B-E637D89CE934}"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17B5FB2C-B56C-40CA-86C9-27E1EACECB23}"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37D5D60F-652E-424F-B1AD-15F3CF1E420A}"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FF148621-1837-4E98-87BC-2DF888007D7B}"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grpSp>
      <p:sp>
        <p:nvSpPr>
          <p:cNvPr id="1435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ru-RU" noProof="0" smtClean="0"/>
              <a:t>Образец заголовка</a:t>
            </a:r>
          </a:p>
        </p:txBody>
      </p:sp>
      <p:sp>
        <p:nvSpPr>
          <p:cNvPr id="1435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23" name="Rectangle 23"/>
          <p:cNvSpPr>
            <a:spLocks noGrp="1" noChangeArrowheads="1"/>
          </p:cNvSpPr>
          <p:nvPr>
            <p:ph type="dt" sz="quarter" idx="10"/>
          </p:nvPr>
        </p:nvSpPr>
        <p:spPr/>
        <p:txBody>
          <a:bodyPr/>
          <a:lstStyle>
            <a:lvl1pPr algn="ctr">
              <a:defRPr>
                <a:latin typeface="Monotype Corsiva" pitchFamily="66" charset="0"/>
              </a:defRPr>
            </a:lvl1pPr>
          </a:lstStyle>
          <a:p>
            <a:pPr>
              <a:defRPr/>
            </a:pPr>
            <a:endParaRPr lang="ru-RU"/>
          </a:p>
        </p:txBody>
      </p:sp>
      <p:sp>
        <p:nvSpPr>
          <p:cNvPr id="24" name="Rectangle 24"/>
          <p:cNvSpPr>
            <a:spLocks noGrp="1" noChangeArrowheads="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25" name="Rectangle 25"/>
          <p:cNvSpPr>
            <a:spLocks noGrp="1" noChangeArrowheads="1"/>
          </p:cNvSpPr>
          <p:nvPr>
            <p:ph type="sldNum" sz="quarter" idx="12"/>
          </p:nvPr>
        </p:nvSpPr>
        <p:spPr/>
        <p:txBody>
          <a:bodyPr/>
          <a:lstStyle>
            <a:lvl1pPr>
              <a:defRPr>
                <a:latin typeface="Monotype Corsiva" pitchFamily="66" charset="0"/>
              </a:defRPr>
            </a:lvl1pPr>
          </a:lstStyle>
          <a:p>
            <a:pPr>
              <a:defRPr/>
            </a:pPr>
            <a:fld id="{DAC5E3EF-4462-40CD-BD5E-64CDDDDBD053}"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956E0E32-B7E9-4D87-AEE5-A9E14F01FFBB}"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94DD7B39-0C37-4B5C-B64D-7E42AED2799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vl1pPr>
          </a:lstStyle>
          <a:p>
            <a:pPr>
              <a:defRPr/>
            </a:pPr>
            <a:fld id="{15B11175-707A-4BF7-AC08-3B15C203D118}" type="slidenum">
              <a:rPr lang="ru-RU"/>
              <a:pPr>
                <a:defRPr/>
              </a:pPr>
              <a:t>‹#›</a:t>
            </a:fld>
            <a:endParaRPr lang="ru-RU"/>
          </a:p>
        </p:txBody>
      </p:sp>
    </p:spTree>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41ADC438-44E2-4C98-86FB-EEE035697DCD}"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9" name="Номер слайда 8"/>
          <p:cNvSpPr>
            <a:spLocks noGrp="1"/>
          </p:cNvSpPr>
          <p:nvPr>
            <p:ph type="sldNum" sz="quarter" idx="12"/>
          </p:nvPr>
        </p:nvSpPr>
        <p:spPr/>
        <p:txBody>
          <a:bodyPr/>
          <a:lstStyle>
            <a:lvl1pPr>
              <a:defRPr>
                <a:latin typeface="Monotype Corsiva" pitchFamily="66" charset="0"/>
              </a:defRPr>
            </a:lvl1pPr>
          </a:lstStyle>
          <a:p>
            <a:pPr>
              <a:defRPr/>
            </a:pPr>
            <a:fld id="{F27BFAC8-E8FF-4CCE-9A75-672ED264A6CB}"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5" name="Номер слайда 4"/>
          <p:cNvSpPr>
            <a:spLocks noGrp="1"/>
          </p:cNvSpPr>
          <p:nvPr>
            <p:ph type="sldNum" sz="quarter" idx="12"/>
          </p:nvPr>
        </p:nvSpPr>
        <p:spPr/>
        <p:txBody>
          <a:bodyPr/>
          <a:lstStyle>
            <a:lvl1pPr>
              <a:defRPr>
                <a:latin typeface="Monotype Corsiva" pitchFamily="66" charset="0"/>
              </a:defRPr>
            </a:lvl1pPr>
          </a:lstStyle>
          <a:p>
            <a:pPr>
              <a:defRPr/>
            </a:pPr>
            <a:fld id="{1E8EB9F8-A178-4FC3-80FF-0F1257A542D9}"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4" name="Номер слайда 3"/>
          <p:cNvSpPr>
            <a:spLocks noGrp="1"/>
          </p:cNvSpPr>
          <p:nvPr>
            <p:ph type="sldNum" sz="quarter" idx="12"/>
          </p:nvPr>
        </p:nvSpPr>
        <p:spPr/>
        <p:txBody>
          <a:bodyPr/>
          <a:lstStyle>
            <a:lvl1pPr>
              <a:defRPr>
                <a:latin typeface="Monotype Corsiva" pitchFamily="66" charset="0"/>
              </a:defRPr>
            </a:lvl1pPr>
          </a:lstStyle>
          <a:p>
            <a:pPr>
              <a:defRPr/>
            </a:pPr>
            <a:fld id="{F80357E8-5310-4E9D-B242-0BFF84CCF4DA}"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2444FB48-E70A-4114-B145-5F332706385B}"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94E5F61A-4F3A-4D05-A971-407D78865B0D}"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B4C029ED-B184-4813-AA04-80F2A7B6C615}"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1CCCF00F-873D-4748-855D-5803257091F6}"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865FF898-C975-4B55-9A6F-746301092468}"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lgn="ctr">
              <a:defRPr>
                <a:solidFill>
                  <a:srgbClr val="000000"/>
                </a:solidFill>
                <a:latin typeface="Monotype Corsiva" pitchFamily="66" charset="0"/>
              </a:defRPr>
            </a:lvl1pPr>
          </a:lstStyle>
          <a:p>
            <a:pPr>
              <a:defRPr/>
            </a:pPr>
            <a:endParaRPr lang="ru-RU"/>
          </a:p>
        </p:txBody>
      </p:sp>
      <p:sp>
        <p:nvSpPr>
          <p:cNvPr id="4" name="Rectangle 5"/>
          <p:cNvSpPr>
            <a:spLocks noGrp="1" noChangeArrowheads="1"/>
          </p:cNvSpPr>
          <p:nvPr>
            <p:ph type="ftr" sz="quarter" idx="11"/>
          </p:nvPr>
        </p:nvSpPr>
        <p:spPr/>
        <p:txBody>
          <a:bodyPr/>
          <a:lstStyle>
            <a:lvl1pPr>
              <a:defRPr>
                <a:solidFill>
                  <a:srgbClr val="000000"/>
                </a:solidFill>
                <a:latin typeface="Monotype Corsiva" pitchFamily="66" charset="0"/>
              </a:defRPr>
            </a:lvl1pPr>
          </a:lstStyle>
          <a:p>
            <a:pPr>
              <a:defRPr/>
            </a:pPr>
            <a:r>
              <a:rPr lang="ru-RU" smtClean="0"/>
              <a:t>ваш гид в информатике info-helper.ru</a:t>
            </a:r>
            <a:endParaRPr lang="ru-RU"/>
          </a:p>
        </p:txBody>
      </p:sp>
      <p:sp>
        <p:nvSpPr>
          <p:cNvPr id="5" name="Rectangle 6"/>
          <p:cNvSpPr>
            <a:spLocks noGrp="1" noChangeArrowheads="1"/>
          </p:cNvSpPr>
          <p:nvPr>
            <p:ph type="sldNum" sz="quarter" idx="12"/>
          </p:nvPr>
        </p:nvSpPr>
        <p:spPr/>
        <p:txBody>
          <a:bodyPr/>
          <a:lstStyle>
            <a:lvl1pPr>
              <a:defRPr>
                <a:solidFill>
                  <a:srgbClr val="000000"/>
                </a:solidFill>
                <a:latin typeface="Monotype Corsiva" pitchFamily="66" charset="0"/>
              </a:defRPr>
            </a:lvl1pPr>
          </a:lstStyle>
          <a:p>
            <a:pPr>
              <a:defRPr/>
            </a:pPr>
            <a:fld id="{D55C96DD-137A-4D1A-BE26-74A7F1D7166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7" name="Номер слайда 5"/>
          <p:cNvSpPr>
            <a:spLocks noGrp="1"/>
          </p:cNvSpPr>
          <p:nvPr>
            <p:ph type="sldNum" sz="quarter" idx="12"/>
          </p:nvPr>
        </p:nvSpPr>
        <p:spPr/>
        <p:txBody>
          <a:bodyPr/>
          <a:lstStyle>
            <a:lvl1pPr>
              <a:defRPr/>
            </a:lvl1pPr>
          </a:lstStyle>
          <a:p>
            <a:pPr>
              <a:defRPr/>
            </a:pPr>
            <a:fld id="{F655CEDD-E475-4EF4-B4F2-C25CB269801F}" type="slidenum">
              <a:rPr lang="ru-RU"/>
              <a:pPr>
                <a:defRPr/>
              </a:pPr>
              <a:t>‹#›</a:t>
            </a:fld>
            <a:endParaRPr lang="ru-RU"/>
          </a:p>
        </p:txBody>
      </p:sp>
    </p:spTree>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grpSp>
      <p:sp>
        <p:nvSpPr>
          <p:cNvPr id="1435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ru-RU" noProof="0" smtClean="0"/>
              <a:t>Образец заголовка</a:t>
            </a:r>
          </a:p>
        </p:txBody>
      </p:sp>
      <p:sp>
        <p:nvSpPr>
          <p:cNvPr id="1435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23" name="Rectangle 23"/>
          <p:cNvSpPr>
            <a:spLocks noGrp="1" noChangeArrowheads="1"/>
          </p:cNvSpPr>
          <p:nvPr>
            <p:ph type="dt" sz="quarter" idx="10"/>
          </p:nvPr>
        </p:nvSpPr>
        <p:spPr/>
        <p:txBody>
          <a:bodyPr/>
          <a:lstStyle>
            <a:lvl1pPr algn="ctr">
              <a:defRPr>
                <a:latin typeface="Monotype Corsiva" pitchFamily="66" charset="0"/>
              </a:defRPr>
            </a:lvl1pPr>
          </a:lstStyle>
          <a:p>
            <a:pPr>
              <a:defRPr/>
            </a:pPr>
            <a:endParaRPr lang="ru-RU"/>
          </a:p>
        </p:txBody>
      </p:sp>
      <p:sp>
        <p:nvSpPr>
          <p:cNvPr id="24" name="Rectangle 24"/>
          <p:cNvSpPr>
            <a:spLocks noGrp="1" noChangeArrowheads="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25" name="Rectangle 25"/>
          <p:cNvSpPr>
            <a:spLocks noGrp="1" noChangeArrowheads="1"/>
          </p:cNvSpPr>
          <p:nvPr>
            <p:ph type="sldNum" sz="quarter" idx="12"/>
          </p:nvPr>
        </p:nvSpPr>
        <p:spPr/>
        <p:txBody>
          <a:bodyPr/>
          <a:lstStyle>
            <a:lvl1pPr>
              <a:defRPr>
                <a:latin typeface="Monotype Corsiva" pitchFamily="66" charset="0"/>
              </a:defRPr>
            </a:lvl1pPr>
          </a:lstStyle>
          <a:p>
            <a:pPr>
              <a:defRPr/>
            </a:pPr>
            <a:fld id="{29AF1FD7-49B8-4FF7-BADB-1197577FD166}"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F81A6E7B-C3DB-4529-8A11-E2BB47B9D8B0}"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FB4ECC2B-CDF5-405B-A61C-ADAEA5A0475F}"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275818EE-876D-4396-9795-A5AEFDA645B3}"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9" name="Номер слайда 8"/>
          <p:cNvSpPr>
            <a:spLocks noGrp="1"/>
          </p:cNvSpPr>
          <p:nvPr>
            <p:ph type="sldNum" sz="quarter" idx="12"/>
          </p:nvPr>
        </p:nvSpPr>
        <p:spPr/>
        <p:txBody>
          <a:bodyPr/>
          <a:lstStyle>
            <a:lvl1pPr>
              <a:defRPr>
                <a:latin typeface="Monotype Corsiva" pitchFamily="66" charset="0"/>
              </a:defRPr>
            </a:lvl1pPr>
          </a:lstStyle>
          <a:p>
            <a:pPr>
              <a:defRPr/>
            </a:pPr>
            <a:fld id="{8350B62D-41A6-4BD0-890A-B5231539FAFD}"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5" name="Номер слайда 4"/>
          <p:cNvSpPr>
            <a:spLocks noGrp="1"/>
          </p:cNvSpPr>
          <p:nvPr>
            <p:ph type="sldNum" sz="quarter" idx="12"/>
          </p:nvPr>
        </p:nvSpPr>
        <p:spPr/>
        <p:txBody>
          <a:bodyPr/>
          <a:lstStyle>
            <a:lvl1pPr>
              <a:defRPr>
                <a:latin typeface="Monotype Corsiva" pitchFamily="66" charset="0"/>
              </a:defRPr>
            </a:lvl1pPr>
          </a:lstStyle>
          <a:p>
            <a:pPr>
              <a:defRPr/>
            </a:pPr>
            <a:fld id="{A14F03B7-7BEB-4369-81DF-7DB0CC96FEF6}"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4" name="Номер слайда 3"/>
          <p:cNvSpPr>
            <a:spLocks noGrp="1"/>
          </p:cNvSpPr>
          <p:nvPr>
            <p:ph type="sldNum" sz="quarter" idx="12"/>
          </p:nvPr>
        </p:nvSpPr>
        <p:spPr/>
        <p:txBody>
          <a:bodyPr/>
          <a:lstStyle>
            <a:lvl1pPr>
              <a:defRPr>
                <a:latin typeface="Monotype Corsiva" pitchFamily="66" charset="0"/>
              </a:defRPr>
            </a:lvl1pPr>
          </a:lstStyle>
          <a:p>
            <a:pPr>
              <a:defRPr/>
            </a:pPr>
            <a:fld id="{B751577E-622C-432F-8B09-0D6BEF738A80}"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2E44078B-49D3-4297-9E78-C6B3298E6771}"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lvl1pPr>
              <a:defRPr>
                <a:latin typeface="Monotype Corsiva" pitchFamily="66" charset="0"/>
              </a:defRPr>
            </a:lvl1pPr>
          </a:lstStyle>
          <a:p>
            <a:pPr>
              <a:defRPr/>
            </a:pPr>
            <a:fld id="{ACDDAB96-784B-4A5C-BFF6-B617C197E138}"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2245827B-DCC6-45D6-9BCD-BA0304D35FB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9" name="Номер слайда 5"/>
          <p:cNvSpPr>
            <a:spLocks noGrp="1"/>
          </p:cNvSpPr>
          <p:nvPr>
            <p:ph type="sldNum" sz="quarter" idx="12"/>
          </p:nvPr>
        </p:nvSpPr>
        <p:spPr/>
        <p:txBody>
          <a:bodyPr/>
          <a:lstStyle>
            <a:lvl1pPr>
              <a:defRPr/>
            </a:lvl1pPr>
          </a:lstStyle>
          <a:p>
            <a:pPr>
              <a:defRPr/>
            </a:pPr>
            <a:fld id="{C158ABC7-FCB3-432E-A7E3-9C6A0EA581E6}" type="slidenum">
              <a:rPr lang="ru-RU"/>
              <a:pPr>
                <a:defRPr/>
              </a:pPr>
              <a:t>‹#›</a:t>
            </a:fld>
            <a:endParaRPr lang="ru-RU"/>
          </a:p>
        </p:txBody>
      </p:sp>
    </p:spTree>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lgn="ctr">
              <a:defRPr>
                <a:latin typeface="Monotype Corsiva" pitchFamily="66"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Monotype Corsiva" pitchFamily="66" charset="0"/>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lvl1pPr>
              <a:defRPr>
                <a:latin typeface="Monotype Corsiva" pitchFamily="66" charset="0"/>
              </a:defRPr>
            </a:lvl1pPr>
          </a:lstStyle>
          <a:p>
            <a:pPr>
              <a:defRPr/>
            </a:pPr>
            <a:fld id="{6D14541F-0568-489D-A9A2-2C1CA736F055}"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A61C6E7F-D03B-48EB-8A1D-BB3E17AB3680}" type="slidenum">
              <a:rPr lang="ru-RU" smtClean="0"/>
              <a:pPr>
                <a:defRPr/>
              </a:pPr>
              <a:t>‹#›</a:t>
            </a:fld>
            <a:endParaRPr lang="ru-RU"/>
          </a:p>
        </p:txBody>
      </p:sp>
    </p:spTree>
    <p:extLst>
      <p:ext uri="{BB962C8B-B14F-4D97-AF65-F5344CB8AC3E}">
        <p14:creationId xmlns:p14="http://schemas.microsoft.com/office/powerpoint/2010/main" val="3607563064"/>
      </p:ext>
    </p:extLst>
  </p:cSld>
  <p:clrMapOvr>
    <a:masterClrMapping/>
  </p:clrMapOvr>
  <p:transition>
    <p:zo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40BCD1FF-111A-4F78-B72E-B3E36984F051}" type="slidenum">
              <a:rPr lang="ru-RU" smtClean="0"/>
              <a:pPr>
                <a:defRPr/>
              </a:pPr>
              <a:t>‹#›</a:t>
            </a:fld>
            <a:endParaRPr lang="ru-RU"/>
          </a:p>
        </p:txBody>
      </p:sp>
    </p:spTree>
    <p:extLst>
      <p:ext uri="{BB962C8B-B14F-4D97-AF65-F5344CB8AC3E}">
        <p14:creationId xmlns:p14="http://schemas.microsoft.com/office/powerpoint/2010/main" val="2074399784"/>
      </p:ext>
    </p:extLst>
  </p:cSld>
  <p:clrMapOvr>
    <a:masterClrMapping/>
  </p:clrMapOvr>
  <p:transition>
    <p:zo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BA34ABC8-4A04-4AB0-9681-2685B2A0C712}" type="slidenum">
              <a:rPr lang="ru-RU" smtClean="0"/>
              <a:pPr>
                <a:defRPr/>
              </a:pPr>
              <a:t>‹#›</a:t>
            </a:fld>
            <a:endParaRPr lang="ru-RU"/>
          </a:p>
        </p:txBody>
      </p:sp>
    </p:spTree>
    <p:extLst>
      <p:ext uri="{BB962C8B-B14F-4D97-AF65-F5344CB8AC3E}">
        <p14:creationId xmlns:p14="http://schemas.microsoft.com/office/powerpoint/2010/main" val="856974225"/>
      </p:ext>
    </p:extLst>
  </p:cSld>
  <p:clrMapOvr>
    <a:masterClrMapping/>
  </p:clrMapOvr>
  <p:transition>
    <p:zoom/>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p>
            <a:pPr>
              <a:defRPr/>
            </a:pPr>
            <a:fld id="{75D4311D-C9DA-481F-8C0F-52010A619D44}" type="slidenum">
              <a:rPr lang="ru-RU" smtClean="0"/>
              <a:pPr>
                <a:defRPr/>
              </a:pPr>
              <a:t>‹#›</a:t>
            </a:fld>
            <a:endParaRPr lang="ru-RU"/>
          </a:p>
        </p:txBody>
      </p:sp>
    </p:spTree>
    <p:extLst>
      <p:ext uri="{BB962C8B-B14F-4D97-AF65-F5344CB8AC3E}">
        <p14:creationId xmlns:p14="http://schemas.microsoft.com/office/powerpoint/2010/main" val="58803530"/>
      </p:ext>
    </p:extLst>
  </p:cSld>
  <p:clrMapOvr>
    <a:masterClrMapping/>
  </p:clrMapOvr>
  <p:transition>
    <p:zo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9" name="Номер слайда 8"/>
          <p:cNvSpPr>
            <a:spLocks noGrp="1"/>
          </p:cNvSpPr>
          <p:nvPr>
            <p:ph type="sldNum" sz="quarter" idx="12"/>
          </p:nvPr>
        </p:nvSpPr>
        <p:spPr/>
        <p:txBody>
          <a:bodyPr/>
          <a:lstStyle/>
          <a:p>
            <a:pPr>
              <a:defRPr/>
            </a:pPr>
            <a:fld id="{B8CD347E-33FD-46F6-A4C1-8839D37F4BC9}" type="slidenum">
              <a:rPr lang="ru-RU" smtClean="0"/>
              <a:pPr>
                <a:defRPr/>
              </a:pPr>
              <a:t>‹#›</a:t>
            </a:fld>
            <a:endParaRPr lang="ru-RU"/>
          </a:p>
        </p:txBody>
      </p:sp>
    </p:spTree>
    <p:extLst>
      <p:ext uri="{BB962C8B-B14F-4D97-AF65-F5344CB8AC3E}">
        <p14:creationId xmlns:p14="http://schemas.microsoft.com/office/powerpoint/2010/main" val="2977509947"/>
      </p:ext>
    </p:extLst>
  </p:cSld>
  <p:clrMapOvr>
    <a:masterClrMapping/>
  </p:clrMapOvr>
  <p:transition>
    <p:zoom/>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5" name="Номер слайда 4"/>
          <p:cNvSpPr>
            <a:spLocks noGrp="1"/>
          </p:cNvSpPr>
          <p:nvPr>
            <p:ph type="sldNum" sz="quarter" idx="12"/>
          </p:nvPr>
        </p:nvSpPr>
        <p:spPr/>
        <p:txBody>
          <a:bodyPr/>
          <a:lstStyle/>
          <a:p>
            <a:pPr>
              <a:defRPr/>
            </a:pPr>
            <a:fld id="{7F6402FE-D2D2-4C2B-83D9-13E87F393953}" type="slidenum">
              <a:rPr lang="ru-RU" smtClean="0"/>
              <a:pPr>
                <a:defRPr/>
              </a:pPr>
              <a:t>‹#›</a:t>
            </a:fld>
            <a:endParaRPr lang="ru-RU"/>
          </a:p>
        </p:txBody>
      </p:sp>
    </p:spTree>
    <p:extLst>
      <p:ext uri="{BB962C8B-B14F-4D97-AF65-F5344CB8AC3E}">
        <p14:creationId xmlns:p14="http://schemas.microsoft.com/office/powerpoint/2010/main" val="534451398"/>
      </p:ext>
    </p:extLst>
  </p:cSld>
  <p:clrMapOvr>
    <a:masterClrMapping/>
  </p:clrMapOvr>
  <p:transition>
    <p:zoom/>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4" name="Номер слайда 3"/>
          <p:cNvSpPr>
            <a:spLocks noGrp="1"/>
          </p:cNvSpPr>
          <p:nvPr>
            <p:ph type="sldNum" sz="quarter" idx="12"/>
          </p:nvPr>
        </p:nvSpPr>
        <p:spPr/>
        <p:txBody>
          <a:bodyPr/>
          <a:lstStyle/>
          <a:p>
            <a:pPr>
              <a:defRPr/>
            </a:pPr>
            <a:fld id="{570F6EF9-9393-472E-8804-239A1F82FBDE}" type="slidenum">
              <a:rPr lang="ru-RU" smtClean="0"/>
              <a:pPr>
                <a:defRPr/>
              </a:pPr>
              <a:t>‹#›</a:t>
            </a:fld>
            <a:endParaRPr lang="ru-RU"/>
          </a:p>
        </p:txBody>
      </p:sp>
    </p:spTree>
    <p:extLst>
      <p:ext uri="{BB962C8B-B14F-4D97-AF65-F5344CB8AC3E}">
        <p14:creationId xmlns:p14="http://schemas.microsoft.com/office/powerpoint/2010/main" val="2883029524"/>
      </p:ext>
    </p:extLst>
  </p:cSld>
  <p:clrMapOvr>
    <a:masterClrMapping/>
  </p:clrMapOvr>
  <p:transition>
    <p:zoom/>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p>
            <a:pPr>
              <a:defRPr/>
            </a:pPr>
            <a:fld id="{EFDF9124-4125-4F73-BAF8-B9EF4E3C9905}" type="slidenum">
              <a:rPr lang="ru-RU" smtClean="0"/>
              <a:pPr>
                <a:defRPr/>
              </a:pPr>
              <a:t>‹#›</a:t>
            </a:fld>
            <a:endParaRPr lang="ru-RU"/>
          </a:p>
        </p:txBody>
      </p:sp>
    </p:spTree>
    <p:extLst>
      <p:ext uri="{BB962C8B-B14F-4D97-AF65-F5344CB8AC3E}">
        <p14:creationId xmlns:p14="http://schemas.microsoft.com/office/powerpoint/2010/main" val="3554075335"/>
      </p:ext>
    </p:extLst>
  </p:cSld>
  <p:clrMapOvr>
    <a:masterClrMapping/>
  </p:clrMapOvr>
  <p:transition>
    <p:zoom/>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p>
            <a:pPr>
              <a:defRPr/>
            </a:pPr>
            <a:fld id="{BB918E21-40B3-4405-901E-568A216552C4}" type="slidenum">
              <a:rPr lang="ru-RU" smtClean="0"/>
              <a:pPr>
                <a:defRPr/>
              </a:pPr>
              <a:t>‹#›</a:t>
            </a:fld>
            <a:endParaRPr lang="ru-RU"/>
          </a:p>
        </p:txBody>
      </p:sp>
    </p:spTree>
    <p:extLst>
      <p:ext uri="{BB962C8B-B14F-4D97-AF65-F5344CB8AC3E}">
        <p14:creationId xmlns:p14="http://schemas.microsoft.com/office/powerpoint/2010/main" val="2718676694"/>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5" name="Номер слайда 5"/>
          <p:cNvSpPr>
            <a:spLocks noGrp="1"/>
          </p:cNvSpPr>
          <p:nvPr>
            <p:ph type="sldNum" sz="quarter" idx="12"/>
          </p:nvPr>
        </p:nvSpPr>
        <p:spPr/>
        <p:txBody>
          <a:bodyPr/>
          <a:lstStyle>
            <a:lvl1pPr>
              <a:defRPr/>
            </a:lvl1pPr>
          </a:lstStyle>
          <a:p>
            <a:pPr>
              <a:defRPr/>
            </a:pPr>
            <a:fld id="{08D05105-963A-4F4D-BF7D-4A3C4F6A22BA}" type="slidenum">
              <a:rPr lang="ru-RU"/>
              <a:pPr>
                <a:defRPr/>
              </a:pPr>
              <a:t>‹#›</a:t>
            </a:fld>
            <a:endParaRPr lang="ru-RU"/>
          </a:p>
        </p:txBody>
      </p:sp>
    </p:spTree>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3646E181-5344-4747-9A6E-4456FA2ECB48}" type="slidenum">
              <a:rPr lang="ru-RU" smtClean="0"/>
              <a:pPr>
                <a:defRPr/>
              </a:pPr>
              <a:t>‹#›</a:t>
            </a:fld>
            <a:endParaRPr lang="ru-RU"/>
          </a:p>
        </p:txBody>
      </p:sp>
    </p:spTree>
    <p:extLst>
      <p:ext uri="{BB962C8B-B14F-4D97-AF65-F5344CB8AC3E}">
        <p14:creationId xmlns:p14="http://schemas.microsoft.com/office/powerpoint/2010/main" val="2069165017"/>
      </p:ext>
    </p:extLst>
  </p:cSld>
  <p:clrMapOvr>
    <a:masterClrMapping/>
  </p:clrMapOvr>
  <p:transition>
    <p:zoom/>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5C01CA99-69A9-4100-8792-F4A4C6C84F90}" type="slidenum">
              <a:rPr lang="ru-RU" smtClean="0"/>
              <a:pPr>
                <a:defRPr/>
              </a:pPr>
              <a:t>‹#›</a:t>
            </a:fld>
            <a:endParaRPr lang="ru-RU"/>
          </a:p>
        </p:txBody>
      </p:sp>
    </p:spTree>
    <p:extLst>
      <p:ext uri="{BB962C8B-B14F-4D97-AF65-F5344CB8AC3E}">
        <p14:creationId xmlns:p14="http://schemas.microsoft.com/office/powerpoint/2010/main" val="1359076803"/>
      </p:ext>
    </p:extLst>
  </p:cSld>
  <p:clrMapOvr>
    <a:masterClrMapping/>
  </p:clrMapOvr>
  <p:transition>
    <p:zoom/>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914400" y="6251575"/>
            <a:ext cx="19812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352800" y="6248400"/>
            <a:ext cx="2971800" cy="457200"/>
          </a:xfrm>
        </p:spPr>
        <p:txBody>
          <a:bodyPr/>
          <a:lstStyle>
            <a:lvl1pPr>
              <a:defRPr/>
            </a:lvl1p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pPr>
              <a:defRPr/>
            </a:pPr>
            <a:fld id="{B2928CF5-602C-4741-B6FC-E299864255F4}"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392C8E97-67C6-413D-ABCF-E329D8446F67}" type="slidenum">
              <a:rPr lang="ru-RU" smtClean="0"/>
              <a:pPr>
                <a:defRPr/>
              </a:pPr>
              <a:t>‹#›</a:t>
            </a:fld>
            <a:endParaRPr lang="ru-RU"/>
          </a:p>
        </p:txBody>
      </p:sp>
    </p:spTree>
    <p:extLst>
      <p:ext uri="{BB962C8B-B14F-4D97-AF65-F5344CB8AC3E}">
        <p14:creationId xmlns:p14="http://schemas.microsoft.com/office/powerpoint/2010/main" val="3607563064"/>
      </p:ext>
    </p:extLst>
  </p:cSld>
  <p:clrMapOvr>
    <a:masterClrMapping/>
  </p:clrMapOvr>
  <p:transition>
    <p:zoom/>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506BF26C-50E7-4976-8F8C-1A0F01699B6D}" type="slidenum">
              <a:rPr lang="ru-RU" smtClean="0"/>
              <a:pPr>
                <a:defRPr/>
              </a:pPr>
              <a:t>‹#›</a:t>
            </a:fld>
            <a:endParaRPr lang="ru-RU"/>
          </a:p>
        </p:txBody>
      </p:sp>
    </p:spTree>
    <p:extLst>
      <p:ext uri="{BB962C8B-B14F-4D97-AF65-F5344CB8AC3E}">
        <p14:creationId xmlns:p14="http://schemas.microsoft.com/office/powerpoint/2010/main" val="2074399784"/>
      </p:ext>
    </p:extLst>
  </p:cSld>
  <p:clrMapOvr>
    <a:masterClrMapping/>
  </p:clrMapOvr>
  <p:transition>
    <p:zoom/>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7DC2E281-6C40-430B-9CBE-6A549A9D5E13}" type="slidenum">
              <a:rPr lang="ru-RU" smtClean="0"/>
              <a:pPr>
                <a:defRPr/>
              </a:pPr>
              <a:t>‹#›</a:t>
            </a:fld>
            <a:endParaRPr lang="ru-RU"/>
          </a:p>
        </p:txBody>
      </p:sp>
    </p:spTree>
    <p:extLst>
      <p:ext uri="{BB962C8B-B14F-4D97-AF65-F5344CB8AC3E}">
        <p14:creationId xmlns:p14="http://schemas.microsoft.com/office/powerpoint/2010/main" val="856974225"/>
      </p:ext>
    </p:extLst>
  </p:cSld>
  <p:clrMapOvr>
    <a:masterClrMapping/>
  </p:clrMapOvr>
  <p:transition>
    <p:zoom/>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p>
            <a:pPr>
              <a:defRPr/>
            </a:pPr>
            <a:fld id="{A35705D5-29CB-415E-A5F7-5AC3A70D9C9A}" type="slidenum">
              <a:rPr lang="ru-RU" smtClean="0"/>
              <a:pPr>
                <a:defRPr/>
              </a:pPr>
              <a:t>‹#›</a:t>
            </a:fld>
            <a:endParaRPr lang="ru-RU"/>
          </a:p>
        </p:txBody>
      </p:sp>
    </p:spTree>
    <p:extLst>
      <p:ext uri="{BB962C8B-B14F-4D97-AF65-F5344CB8AC3E}">
        <p14:creationId xmlns:p14="http://schemas.microsoft.com/office/powerpoint/2010/main" val="58803530"/>
      </p:ext>
    </p:extLst>
  </p:cSld>
  <p:clrMapOvr>
    <a:masterClrMapping/>
  </p:clrMapOvr>
  <p:transition>
    <p:zoom/>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9" name="Номер слайда 8"/>
          <p:cNvSpPr>
            <a:spLocks noGrp="1"/>
          </p:cNvSpPr>
          <p:nvPr>
            <p:ph type="sldNum" sz="quarter" idx="12"/>
          </p:nvPr>
        </p:nvSpPr>
        <p:spPr/>
        <p:txBody>
          <a:bodyPr/>
          <a:lstStyle/>
          <a:p>
            <a:pPr>
              <a:defRPr/>
            </a:pPr>
            <a:fld id="{FC9B4F25-4656-4E93-8261-D4497B42D8E1}" type="slidenum">
              <a:rPr lang="ru-RU" smtClean="0"/>
              <a:pPr>
                <a:defRPr/>
              </a:pPr>
              <a:t>‹#›</a:t>
            </a:fld>
            <a:endParaRPr lang="ru-RU"/>
          </a:p>
        </p:txBody>
      </p:sp>
    </p:spTree>
    <p:extLst>
      <p:ext uri="{BB962C8B-B14F-4D97-AF65-F5344CB8AC3E}">
        <p14:creationId xmlns:p14="http://schemas.microsoft.com/office/powerpoint/2010/main" val="2977509947"/>
      </p:ext>
    </p:extLst>
  </p:cSld>
  <p:clrMapOvr>
    <a:masterClrMapping/>
  </p:clrMapOvr>
  <p:transition>
    <p:zoom/>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5" name="Номер слайда 4"/>
          <p:cNvSpPr>
            <a:spLocks noGrp="1"/>
          </p:cNvSpPr>
          <p:nvPr>
            <p:ph type="sldNum" sz="quarter" idx="12"/>
          </p:nvPr>
        </p:nvSpPr>
        <p:spPr/>
        <p:txBody>
          <a:bodyPr/>
          <a:lstStyle/>
          <a:p>
            <a:pPr>
              <a:defRPr/>
            </a:pPr>
            <a:fld id="{BA9DA343-64C6-43D8-B1CB-B09F2228F8C0}" type="slidenum">
              <a:rPr lang="ru-RU" smtClean="0"/>
              <a:pPr>
                <a:defRPr/>
              </a:pPr>
              <a:t>‹#›</a:t>
            </a:fld>
            <a:endParaRPr lang="ru-RU"/>
          </a:p>
        </p:txBody>
      </p:sp>
    </p:spTree>
    <p:extLst>
      <p:ext uri="{BB962C8B-B14F-4D97-AF65-F5344CB8AC3E}">
        <p14:creationId xmlns:p14="http://schemas.microsoft.com/office/powerpoint/2010/main" val="534451398"/>
      </p:ext>
    </p:extLst>
  </p:cSld>
  <p:clrMapOvr>
    <a:masterClrMapping/>
  </p:clrMapOvr>
  <p:transition>
    <p:zoom/>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4" name="Номер слайда 3"/>
          <p:cNvSpPr>
            <a:spLocks noGrp="1"/>
          </p:cNvSpPr>
          <p:nvPr>
            <p:ph type="sldNum" sz="quarter" idx="12"/>
          </p:nvPr>
        </p:nvSpPr>
        <p:spPr/>
        <p:txBody>
          <a:bodyPr/>
          <a:lstStyle/>
          <a:p>
            <a:pPr>
              <a:defRPr/>
            </a:pPr>
            <a:fld id="{3782AA63-68FC-4C9F-A650-32528452B3BA}" type="slidenum">
              <a:rPr lang="ru-RU" smtClean="0"/>
              <a:pPr>
                <a:defRPr/>
              </a:pPr>
              <a:t>‹#›</a:t>
            </a:fld>
            <a:endParaRPr lang="ru-RU"/>
          </a:p>
        </p:txBody>
      </p:sp>
    </p:spTree>
    <p:extLst>
      <p:ext uri="{BB962C8B-B14F-4D97-AF65-F5344CB8AC3E}">
        <p14:creationId xmlns:p14="http://schemas.microsoft.com/office/powerpoint/2010/main" val="2883029524"/>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4" name="Номер слайда 5"/>
          <p:cNvSpPr>
            <a:spLocks noGrp="1"/>
          </p:cNvSpPr>
          <p:nvPr>
            <p:ph type="sldNum" sz="quarter" idx="12"/>
          </p:nvPr>
        </p:nvSpPr>
        <p:spPr/>
        <p:txBody>
          <a:bodyPr/>
          <a:lstStyle>
            <a:lvl1pPr>
              <a:defRPr/>
            </a:lvl1pPr>
          </a:lstStyle>
          <a:p>
            <a:pPr>
              <a:defRPr/>
            </a:pPr>
            <a:fld id="{34839AC8-1DFC-4CE6-989A-59CC07DB1589}" type="slidenum">
              <a:rPr lang="ru-RU"/>
              <a:pPr>
                <a:defRPr/>
              </a:pPr>
              <a:t>‹#›</a:t>
            </a:fld>
            <a:endParaRPr lang="ru-RU"/>
          </a:p>
        </p:txBody>
      </p:sp>
    </p:spTree>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p>
            <a:pPr>
              <a:defRPr/>
            </a:pPr>
            <a:fld id="{5532D638-C708-486E-9EF6-DF0583779874}" type="slidenum">
              <a:rPr lang="ru-RU" smtClean="0"/>
              <a:pPr>
                <a:defRPr/>
              </a:pPr>
              <a:t>‹#›</a:t>
            </a:fld>
            <a:endParaRPr lang="ru-RU"/>
          </a:p>
        </p:txBody>
      </p:sp>
    </p:spTree>
    <p:extLst>
      <p:ext uri="{BB962C8B-B14F-4D97-AF65-F5344CB8AC3E}">
        <p14:creationId xmlns:p14="http://schemas.microsoft.com/office/powerpoint/2010/main" val="3554075335"/>
      </p:ext>
    </p:extLst>
  </p:cSld>
  <p:clrMapOvr>
    <a:masterClrMapping/>
  </p:clrMapOvr>
  <p:transition>
    <p:zoom/>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7" name="Номер слайда 6"/>
          <p:cNvSpPr>
            <a:spLocks noGrp="1"/>
          </p:cNvSpPr>
          <p:nvPr>
            <p:ph type="sldNum" sz="quarter" idx="12"/>
          </p:nvPr>
        </p:nvSpPr>
        <p:spPr/>
        <p:txBody>
          <a:bodyPr/>
          <a:lstStyle/>
          <a:p>
            <a:pPr>
              <a:defRPr/>
            </a:pPr>
            <a:fld id="{72D9288F-00E5-4CB3-8B94-B03EE5A6BCA5}" type="slidenum">
              <a:rPr lang="ru-RU" smtClean="0"/>
              <a:pPr>
                <a:defRPr/>
              </a:pPr>
              <a:t>‹#›</a:t>
            </a:fld>
            <a:endParaRPr lang="ru-RU"/>
          </a:p>
        </p:txBody>
      </p:sp>
    </p:spTree>
    <p:extLst>
      <p:ext uri="{BB962C8B-B14F-4D97-AF65-F5344CB8AC3E}">
        <p14:creationId xmlns:p14="http://schemas.microsoft.com/office/powerpoint/2010/main" val="2718676694"/>
      </p:ext>
    </p:extLst>
  </p:cSld>
  <p:clrMapOvr>
    <a:masterClrMapping/>
  </p:clrMapOvr>
  <p:transition>
    <p:zoom/>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ADE3580A-D0D5-4CA4-A7DC-894B48505821}" type="slidenum">
              <a:rPr lang="ru-RU" smtClean="0"/>
              <a:pPr>
                <a:defRPr/>
              </a:pPr>
              <a:t>‹#›</a:t>
            </a:fld>
            <a:endParaRPr lang="ru-RU"/>
          </a:p>
        </p:txBody>
      </p:sp>
    </p:spTree>
    <p:extLst>
      <p:ext uri="{BB962C8B-B14F-4D97-AF65-F5344CB8AC3E}">
        <p14:creationId xmlns:p14="http://schemas.microsoft.com/office/powerpoint/2010/main" val="2069165017"/>
      </p:ext>
    </p:extLst>
  </p:cSld>
  <p:clrMapOvr>
    <a:masterClrMapping/>
  </p:clrMapOvr>
  <p:transition>
    <p:zoom/>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p:txBody>
          <a:bodyPr/>
          <a:lstStyle/>
          <a:p>
            <a:pPr>
              <a:defRPr/>
            </a:pPr>
            <a:fld id="{7F57669D-23ED-4050-88D9-268706A48C78}" type="slidenum">
              <a:rPr lang="ru-RU" smtClean="0"/>
              <a:pPr>
                <a:defRPr/>
              </a:pPr>
              <a:t>‹#›</a:t>
            </a:fld>
            <a:endParaRPr lang="ru-RU"/>
          </a:p>
        </p:txBody>
      </p:sp>
    </p:spTree>
    <p:extLst>
      <p:ext uri="{BB962C8B-B14F-4D97-AF65-F5344CB8AC3E}">
        <p14:creationId xmlns:p14="http://schemas.microsoft.com/office/powerpoint/2010/main" val="1359076803"/>
      </p:ext>
    </p:extLst>
  </p:cSld>
  <p:clrMapOvr>
    <a:masterClrMapping/>
  </p:clrMapOvr>
  <p:transition>
    <p:zoom/>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30725"/>
          </a:xfrm>
        </p:spPr>
        <p:txBody>
          <a:bodyPr rtlCol="0">
            <a:normAutofit/>
          </a:bodyPr>
          <a:lstStyle/>
          <a:p>
            <a:pPr lvl="0"/>
            <a:endParaRPr lang="ru-RU" noProof="0"/>
          </a:p>
        </p:txBody>
      </p:sp>
      <p:sp>
        <p:nvSpPr>
          <p:cNvPr id="4" name="Дата 3"/>
          <p:cNvSpPr>
            <a:spLocks noGrp="1"/>
          </p:cNvSpPr>
          <p:nvPr>
            <p:ph type="dt" sz="half" idx="10"/>
          </p:nvPr>
        </p:nvSpPr>
        <p:spPr>
          <a:xfrm>
            <a:off x="457200" y="6248400"/>
            <a:ext cx="2133600" cy="45720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12"/>
          </p:nvPr>
        </p:nvSpPr>
        <p:spPr>
          <a:xfrm>
            <a:off x="6553200" y="6248400"/>
            <a:ext cx="2133600" cy="457200"/>
          </a:xfrm>
        </p:spPr>
        <p:txBody>
          <a:bodyPr/>
          <a:lstStyle>
            <a:lvl1pPr>
              <a:defRPr/>
            </a:lvl1pPr>
          </a:lstStyle>
          <a:p>
            <a:pPr>
              <a:defRPr/>
            </a:pPr>
            <a:fld id="{AA963447-A8FA-4559-A52A-2B307D166263}" type="slidenum">
              <a:rPr lang="ru-RU"/>
              <a:pPr>
                <a:defRPr/>
              </a:pPr>
              <a:t>‹#›</a:t>
            </a:fld>
            <a:endParaRPr lang="ru-RU"/>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7" name="Номер слайда 5"/>
          <p:cNvSpPr>
            <a:spLocks noGrp="1"/>
          </p:cNvSpPr>
          <p:nvPr>
            <p:ph type="sldNum" sz="quarter" idx="12"/>
          </p:nvPr>
        </p:nvSpPr>
        <p:spPr/>
        <p:txBody>
          <a:bodyPr/>
          <a:lstStyle>
            <a:lvl1pPr>
              <a:defRPr/>
            </a:lvl1pPr>
          </a:lstStyle>
          <a:p>
            <a:pPr>
              <a:defRPr/>
            </a:pPr>
            <a:fld id="{88ED13CC-5DC2-4244-8DCC-F9628675FEA9}" type="slidenum">
              <a:rPr lang="ru-RU"/>
              <a:pPr>
                <a:defRPr/>
              </a:pPr>
              <a:t>‹#›</a:t>
            </a:fld>
            <a:endParaRPr lang="ru-RU"/>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ваш гид в информатике info-helper.ru</a:t>
            </a:r>
            <a:endParaRPr lang="ru-RU"/>
          </a:p>
        </p:txBody>
      </p:sp>
      <p:sp>
        <p:nvSpPr>
          <p:cNvPr id="7" name="Номер слайда 5"/>
          <p:cNvSpPr>
            <a:spLocks noGrp="1"/>
          </p:cNvSpPr>
          <p:nvPr>
            <p:ph type="sldNum" sz="quarter" idx="12"/>
          </p:nvPr>
        </p:nvSpPr>
        <p:spPr/>
        <p:txBody>
          <a:bodyPr/>
          <a:lstStyle>
            <a:lvl1pPr>
              <a:defRPr/>
            </a:lvl1pPr>
          </a:lstStyle>
          <a:p>
            <a:pPr>
              <a:defRPr/>
            </a:pPr>
            <a:fld id="{A412BB02-8EA1-4A66-84D3-AACF7BF4D451}" type="slidenum">
              <a:rPr lang="ru-RU"/>
              <a:pPr>
                <a:defRPr/>
              </a:pPr>
              <a:t>‹#›</a:t>
            </a:fld>
            <a:endParaRPr lang="ru-RU"/>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duotone>
              <a:schemeClr val="accent3">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3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lnSpc>
                <a:spcPct val="100000"/>
              </a:lnSpc>
              <a:spcBef>
                <a:spcPct val="0"/>
              </a:spcBef>
              <a:buClrTx/>
              <a:buFontTx/>
              <a:buNone/>
              <a:defRPr sz="1200">
                <a:solidFill>
                  <a:prstClr val="black">
                    <a:tint val="75000"/>
                  </a:prstClr>
                </a:solidFill>
                <a:effectLst/>
                <a:latin typeface="Monotype Corsiva" pitchFamily="66" charset="0"/>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lnSpc>
                <a:spcPct val="100000"/>
              </a:lnSpc>
              <a:spcBef>
                <a:spcPct val="0"/>
              </a:spcBef>
              <a:buClrTx/>
              <a:buFontTx/>
              <a:buNone/>
              <a:defRPr sz="1200">
                <a:solidFill>
                  <a:prstClr val="black">
                    <a:tint val="75000"/>
                  </a:prstClr>
                </a:solidFill>
                <a:effectLst/>
                <a:latin typeface="Monotype Corsiva" pitchFamily="66" charset="0"/>
                <a:cs typeface="+mn-cs"/>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lnSpc>
                <a:spcPct val="100000"/>
              </a:lnSpc>
              <a:spcBef>
                <a:spcPct val="0"/>
              </a:spcBef>
              <a:buClrTx/>
              <a:buFontTx/>
              <a:buNone/>
              <a:defRPr sz="1200">
                <a:solidFill>
                  <a:prstClr val="black">
                    <a:tint val="75000"/>
                  </a:prstClr>
                </a:solidFill>
                <a:effectLst/>
                <a:latin typeface="Monotype Corsiva" pitchFamily="66" charset="0"/>
                <a:cs typeface="+mn-cs"/>
              </a:defRPr>
            </a:lvl1pPr>
          </a:lstStyle>
          <a:p>
            <a:pPr>
              <a:defRPr/>
            </a:pPr>
            <a:fld id="{07E43935-B229-45FA-9BC1-E9E153F4792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20" r:id="rId1"/>
    <p:sldLayoutId id="2147483919" r:id="rId2"/>
    <p:sldLayoutId id="2147483918" r:id="rId3"/>
    <p:sldLayoutId id="2147483917" r:id="rId4"/>
    <p:sldLayoutId id="2147483916" r:id="rId5"/>
    <p:sldLayoutId id="2147483915" r:id="rId6"/>
    <p:sldLayoutId id="2147483914" r:id="rId7"/>
    <p:sldLayoutId id="2147483913" r:id="rId8"/>
    <p:sldLayoutId id="2147483912" r:id="rId9"/>
    <p:sldLayoutId id="2147483911" r:id="rId10"/>
    <p:sldLayoutId id="2147483910" r:id="rId11"/>
    <p:sldLayoutId id="2147483933" r:id="rId12"/>
    <p:sldLayoutId id="2147483934" r:id="rId13"/>
    <p:sldLayoutId id="2147483935" r:id="rId14"/>
  </p:sldLayoutIdLst>
  <p:transition>
    <p:zoom/>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0"/>
            <a:ext cx="9144000" cy="6934200"/>
            <a:chOff x="0" y="0"/>
            <a:chExt cx="5760" cy="4368"/>
          </a:xfrm>
        </p:grpSpPr>
        <p:sp>
          <p:nvSpPr>
            <p:cNvPr id="1331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1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24" name="Rectangle 12"/>
            <p:cNvSpPr>
              <a:spLocks noChangeArrowheads="1"/>
            </p:cNvSpPr>
            <p:nvPr/>
          </p:nvSpPr>
          <p:spPr bwMode="hidden">
            <a:xfrm>
              <a:off x="192" y="127"/>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3325" name="Rectangle 13"/>
            <p:cNvSpPr>
              <a:spLocks noChangeArrowheads="1"/>
            </p:cNvSpPr>
            <p:nvPr/>
          </p:nvSpPr>
          <p:spPr bwMode="hidden">
            <a:xfrm>
              <a:off x="204" y="131"/>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332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3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3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3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grpSp>
      <p:sp>
        <p:nvSpPr>
          <p:cNvPr id="13333" name="Rectangle 21"/>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34"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335" name="Rectangle 23"/>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solidFill>
                  <a:srgbClr val="003366"/>
                </a:solidFill>
                <a:effectLst>
                  <a:outerShdw blurRad="38100" dist="38100" dir="2700000" algn="tl">
                    <a:srgbClr val="C0C0C0"/>
                  </a:outerShdw>
                </a:effectLst>
                <a:latin typeface="Times New Roman" pitchFamily="18" charset="0"/>
              </a:defRPr>
            </a:lvl1pPr>
          </a:lstStyle>
          <a:p>
            <a:pPr>
              <a:defRPr/>
            </a:pPr>
            <a:endParaRPr lang="ru-RU"/>
          </a:p>
        </p:txBody>
      </p:sp>
      <p:sp>
        <p:nvSpPr>
          <p:cNvPr id="13336" name="Rectangle 2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solidFill>
                  <a:srgbClr val="003366"/>
                </a:solidFill>
                <a:effectLst>
                  <a:outerShdw blurRad="38100" dist="38100" dir="2700000" algn="tl">
                    <a:srgbClr val="C0C0C0"/>
                  </a:outerShdw>
                </a:effectLst>
                <a:latin typeface="Times New Roman" pitchFamily="18" charset="0"/>
              </a:defRPr>
            </a:lvl1pPr>
          </a:lstStyle>
          <a:p>
            <a:pPr>
              <a:defRPr/>
            </a:pPr>
            <a:r>
              <a:rPr lang="ru-RU" smtClean="0"/>
              <a:t>ваш гид в информатике info-helper.ru</a:t>
            </a:r>
            <a:endParaRPr lang="ru-RU"/>
          </a:p>
        </p:txBody>
      </p:sp>
      <p:sp>
        <p:nvSpPr>
          <p:cNvPr id="13337" name="Rectangle 25"/>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3366"/>
                </a:solidFill>
                <a:effectLst>
                  <a:outerShdw blurRad="38100" dist="38100" dir="2700000" algn="tl">
                    <a:srgbClr val="C0C0C0"/>
                  </a:outerShdw>
                </a:effectLst>
                <a:latin typeface="Times New Roman" pitchFamily="18" charset="0"/>
              </a:defRPr>
            </a:lvl1pPr>
          </a:lstStyle>
          <a:p>
            <a:pPr>
              <a:defRPr/>
            </a:pPr>
            <a:fld id="{D003B199-0485-40FB-9A37-B39369542B1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0"/>
            <a:ext cx="9144000" cy="6934200"/>
            <a:chOff x="0" y="0"/>
            <a:chExt cx="5760" cy="4368"/>
          </a:xfrm>
        </p:grpSpPr>
        <p:sp>
          <p:nvSpPr>
            <p:cNvPr id="1331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1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24" name="Rectangle 12"/>
            <p:cNvSpPr>
              <a:spLocks noChangeArrowheads="1"/>
            </p:cNvSpPr>
            <p:nvPr/>
          </p:nvSpPr>
          <p:spPr bwMode="hidden">
            <a:xfrm>
              <a:off x="192" y="127"/>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3325" name="Rectangle 13"/>
            <p:cNvSpPr>
              <a:spLocks noChangeArrowheads="1"/>
            </p:cNvSpPr>
            <p:nvPr/>
          </p:nvSpPr>
          <p:spPr bwMode="hidden">
            <a:xfrm>
              <a:off x="204" y="131"/>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332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3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3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3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grpSp>
      <p:sp>
        <p:nvSpPr>
          <p:cNvPr id="13333" name="Rectangle 21"/>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34"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335" name="Rectangle 23"/>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solidFill>
                  <a:srgbClr val="003366"/>
                </a:solidFill>
                <a:effectLst>
                  <a:outerShdw blurRad="38100" dist="38100" dir="2700000" algn="tl">
                    <a:srgbClr val="C0C0C0"/>
                  </a:outerShdw>
                </a:effectLst>
                <a:latin typeface="Times New Roman" pitchFamily="18" charset="0"/>
              </a:defRPr>
            </a:lvl1pPr>
          </a:lstStyle>
          <a:p>
            <a:pPr>
              <a:defRPr/>
            </a:pPr>
            <a:endParaRPr lang="ru-RU"/>
          </a:p>
        </p:txBody>
      </p:sp>
      <p:sp>
        <p:nvSpPr>
          <p:cNvPr id="13336" name="Rectangle 2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solidFill>
                  <a:srgbClr val="003366"/>
                </a:solidFill>
                <a:effectLst>
                  <a:outerShdw blurRad="38100" dist="38100" dir="2700000" algn="tl">
                    <a:srgbClr val="C0C0C0"/>
                  </a:outerShdw>
                </a:effectLst>
                <a:latin typeface="Times New Roman" pitchFamily="18" charset="0"/>
              </a:defRPr>
            </a:lvl1pPr>
          </a:lstStyle>
          <a:p>
            <a:pPr>
              <a:defRPr/>
            </a:pPr>
            <a:r>
              <a:rPr lang="ru-RU" smtClean="0"/>
              <a:t>ваш гид в информатике info-helper.ru</a:t>
            </a:r>
            <a:endParaRPr lang="ru-RU"/>
          </a:p>
        </p:txBody>
      </p:sp>
      <p:sp>
        <p:nvSpPr>
          <p:cNvPr id="13337" name="Rectangle 25"/>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3366"/>
                </a:solidFill>
                <a:effectLst>
                  <a:outerShdw blurRad="38100" dist="38100" dir="2700000" algn="tl">
                    <a:srgbClr val="C0C0C0"/>
                  </a:outerShdw>
                </a:effectLst>
                <a:latin typeface="Times New Roman" pitchFamily="18" charset="0"/>
              </a:defRPr>
            </a:lvl1pPr>
          </a:lstStyle>
          <a:p>
            <a:pPr>
              <a:defRPr/>
            </a:pPr>
            <a:fld id="{65C003D5-33F8-4B81-B5FB-6FBACE7C052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71682" name="Group 2"/>
          <p:cNvGrpSpPr>
            <a:grpSpLocks/>
          </p:cNvGrpSpPr>
          <p:nvPr/>
        </p:nvGrpSpPr>
        <p:grpSpPr bwMode="auto">
          <a:xfrm>
            <a:off x="0" y="0"/>
            <a:ext cx="9144000" cy="6934200"/>
            <a:chOff x="0" y="0"/>
            <a:chExt cx="5760" cy="4368"/>
          </a:xfrm>
        </p:grpSpPr>
        <p:sp>
          <p:nvSpPr>
            <p:cNvPr id="1331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1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1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24" name="Rectangle 12"/>
            <p:cNvSpPr>
              <a:spLocks noChangeArrowheads="1"/>
            </p:cNvSpPr>
            <p:nvPr/>
          </p:nvSpPr>
          <p:spPr bwMode="hidden">
            <a:xfrm>
              <a:off x="192" y="127"/>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3325" name="Rectangle 13"/>
            <p:cNvSpPr>
              <a:spLocks noChangeArrowheads="1"/>
            </p:cNvSpPr>
            <p:nvPr/>
          </p:nvSpPr>
          <p:spPr bwMode="hidden">
            <a:xfrm>
              <a:off x="204" y="131"/>
              <a:ext cx="1" cy="1"/>
            </a:xfrm>
            <a:prstGeom prst="rect">
              <a:avLst/>
            </a:prstGeom>
            <a:solidFill>
              <a:srgbClr val="9A1E8D"/>
            </a:solidFill>
            <a:ln>
              <a:noFill/>
            </a:ln>
            <a:extLst/>
          </p:spPr>
          <p:txBody>
            <a:bodyPr/>
            <a:lstStyle/>
            <a:p>
              <a:pPr>
                <a:defRPr/>
              </a:pPr>
              <a:endParaRPr lang="ru-RU" sz="1800">
                <a:solidFill>
                  <a:srgbClr val="003366"/>
                </a:solidFill>
                <a:latin typeface="Times New Roman" pitchFamily="18" charset="0"/>
              </a:endParaRPr>
            </a:p>
          </p:txBody>
        </p:sp>
        <p:sp>
          <p:nvSpPr>
            <p:cNvPr id="1332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2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3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sp>
          <p:nvSpPr>
            <p:cNvPr id="1333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sz="1800">
                <a:solidFill>
                  <a:srgbClr val="003366"/>
                </a:solidFill>
                <a:latin typeface="Times New Roman" pitchFamily="18" charset="0"/>
              </a:endParaRPr>
            </a:p>
          </p:txBody>
        </p:sp>
        <p:sp>
          <p:nvSpPr>
            <p:cNvPr id="1333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sz="1800">
                <a:solidFill>
                  <a:srgbClr val="003366"/>
                </a:solidFill>
                <a:latin typeface="Times New Roman" pitchFamily="18" charset="0"/>
              </a:endParaRPr>
            </a:p>
          </p:txBody>
        </p:sp>
      </p:grpSp>
      <p:sp>
        <p:nvSpPr>
          <p:cNvPr id="13333" name="Rectangle 21"/>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34"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335" name="Rectangle 23"/>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solidFill>
                  <a:srgbClr val="003366"/>
                </a:solidFill>
                <a:effectLst>
                  <a:outerShdw blurRad="38100" dist="38100" dir="2700000" algn="tl">
                    <a:srgbClr val="C0C0C0"/>
                  </a:outerShdw>
                </a:effectLst>
                <a:latin typeface="Times New Roman" pitchFamily="18" charset="0"/>
              </a:defRPr>
            </a:lvl1pPr>
          </a:lstStyle>
          <a:p>
            <a:pPr>
              <a:defRPr/>
            </a:pPr>
            <a:endParaRPr lang="ru-RU"/>
          </a:p>
        </p:txBody>
      </p:sp>
      <p:sp>
        <p:nvSpPr>
          <p:cNvPr id="13336" name="Rectangle 2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solidFill>
                  <a:srgbClr val="003366"/>
                </a:solidFill>
                <a:effectLst>
                  <a:outerShdw blurRad="38100" dist="38100" dir="2700000" algn="tl">
                    <a:srgbClr val="C0C0C0"/>
                  </a:outerShdw>
                </a:effectLst>
                <a:latin typeface="Times New Roman" pitchFamily="18" charset="0"/>
              </a:defRPr>
            </a:lvl1pPr>
          </a:lstStyle>
          <a:p>
            <a:pPr>
              <a:defRPr/>
            </a:pPr>
            <a:r>
              <a:rPr lang="ru-RU" smtClean="0"/>
              <a:t>ваш гид в информатике info-helper.ru</a:t>
            </a:r>
            <a:endParaRPr lang="ru-RU"/>
          </a:p>
        </p:txBody>
      </p:sp>
      <p:sp>
        <p:nvSpPr>
          <p:cNvPr id="13337" name="Rectangle 25"/>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3366"/>
                </a:solidFill>
                <a:effectLst>
                  <a:outerShdw blurRad="38100" dist="38100" dir="2700000" algn="tl">
                    <a:srgbClr val="C0C0C0"/>
                  </a:outerShdw>
                </a:effectLst>
                <a:latin typeface="Times New Roman" pitchFamily="18" charset="0"/>
              </a:defRPr>
            </a:lvl1pPr>
          </a:lstStyle>
          <a:p>
            <a:pPr>
              <a:defRPr/>
            </a:pPr>
            <a:fld id="{EEEB7753-4FCB-4326-8902-85EDA1C1F93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B8538CB-D4CD-48CA-BDDE-8956303B49DF}" type="slidenum">
              <a:rPr lang="ru-RU" smtClean="0"/>
              <a:pPr>
                <a:defRPr/>
              </a:pPr>
              <a:t>‹#›</a:t>
            </a:fld>
            <a:endParaRPr lang="ru-RU"/>
          </a:p>
        </p:txBody>
      </p:sp>
    </p:spTree>
    <p:extLst>
      <p:ext uri="{BB962C8B-B14F-4D97-AF65-F5344CB8AC3E}">
        <p14:creationId xmlns:p14="http://schemas.microsoft.com/office/powerpoint/2010/main" val="237878963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ransition>
    <p:zoom/>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smtClean="0"/>
              <a:t>ваш гид в информатике info-helper.ru</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E43935-B229-45FA-9BC1-E9E153F4792A}" type="slidenum">
              <a:rPr lang="ru-RU" smtClean="0"/>
              <a:pPr>
                <a:defRPr/>
              </a:pPr>
              <a:t>‹#›</a:t>
            </a:fld>
            <a:endParaRPr lang="ru-RU"/>
          </a:p>
        </p:txBody>
      </p:sp>
    </p:spTree>
    <p:extLst>
      <p:ext uri="{BB962C8B-B14F-4D97-AF65-F5344CB8AC3E}">
        <p14:creationId xmlns:p14="http://schemas.microsoft.com/office/powerpoint/2010/main" val="2378789636"/>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ransition>
    <p:zoom/>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4.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9.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9.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9.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43042" y="2000240"/>
            <a:ext cx="5221302" cy="2554545"/>
          </a:xfrm>
          <a:prstGeom prst="rect">
            <a:avLst/>
          </a:prstGeom>
        </p:spPr>
        <p:txBody>
          <a:bodyPr wrap="none">
            <a:spAutoFit/>
          </a:bodyPr>
          <a:lstStyle/>
          <a:p>
            <a:pPr algn="ctr">
              <a:defRPr/>
            </a:pPr>
            <a:r>
              <a:rPr lang="ru-RU" sz="8000" b="1" dirty="0">
                <a:ln w="31550" cmpd="sng">
                  <a:solidFill>
                    <a:srgbClr val="336600"/>
                  </a:solidFill>
                  <a:prstDash val="solid"/>
                </a:ln>
                <a:solidFill>
                  <a:srgbClr val="FFFFFF"/>
                </a:solidFill>
                <a:effectLst>
                  <a:outerShdw blurRad="41275" dist="12700" dir="12000000" algn="tl" rotWithShape="0">
                    <a:srgbClr val="000000">
                      <a:alpha val="40000"/>
                    </a:srgbClr>
                  </a:outerShdw>
                </a:effectLst>
              </a:rPr>
              <a:t>Устройство </a:t>
            </a:r>
          </a:p>
          <a:p>
            <a:pPr algn="ctr">
              <a:defRPr/>
            </a:pPr>
            <a:r>
              <a:rPr lang="ru-RU" sz="8000" b="1" dirty="0">
                <a:ln w="31550" cmpd="sng">
                  <a:solidFill>
                    <a:srgbClr val="336600"/>
                  </a:solidFill>
                  <a:prstDash val="solid"/>
                </a:ln>
                <a:solidFill>
                  <a:srgbClr val="FFFFFF"/>
                </a:solidFill>
                <a:effectLst>
                  <a:outerShdw blurRad="41275" dist="12700" dir="12000000" algn="tl" rotWithShape="0">
                    <a:srgbClr val="000000">
                      <a:alpha val="40000"/>
                    </a:srgbClr>
                  </a:outerShdw>
                </a:effectLst>
              </a:rPr>
              <a:t>компьютера</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p:cNvPicPr>
            <a:picLocks noChangeAspect="1" noChangeArrowheads="1"/>
          </p:cNvPicPr>
          <p:nvPr/>
        </p:nvPicPr>
        <p:blipFill>
          <a:blip r:embed="rId2"/>
          <a:srcRect/>
          <a:stretch>
            <a:fillRect/>
          </a:stretch>
        </p:blipFill>
        <p:spPr bwMode="auto">
          <a:xfrm>
            <a:off x="323850" y="3321050"/>
            <a:ext cx="2232025" cy="1671638"/>
          </a:xfrm>
          <a:prstGeom prst="rect">
            <a:avLst/>
          </a:prstGeom>
          <a:noFill/>
          <a:ln w="9525">
            <a:noFill/>
            <a:miter lim="800000"/>
            <a:headEnd/>
            <a:tailEnd/>
          </a:ln>
        </p:spPr>
      </p:pic>
      <p:pic>
        <p:nvPicPr>
          <p:cNvPr id="96258" name="Picture 4"/>
          <p:cNvPicPr>
            <a:picLocks noChangeAspect="1" noChangeArrowheads="1"/>
          </p:cNvPicPr>
          <p:nvPr/>
        </p:nvPicPr>
        <p:blipFill>
          <a:blip r:embed="rId3"/>
          <a:srcRect/>
          <a:stretch>
            <a:fillRect/>
          </a:stretch>
        </p:blipFill>
        <p:spPr bwMode="auto">
          <a:xfrm>
            <a:off x="1125538" y="4365625"/>
            <a:ext cx="3328987" cy="2492375"/>
          </a:xfrm>
          <a:prstGeom prst="rect">
            <a:avLst/>
          </a:prstGeom>
          <a:noFill/>
          <a:ln w="9525">
            <a:noFill/>
            <a:miter lim="800000"/>
            <a:headEnd/>
            <a:tailEnd/>
          </a:ln>
        </p:spPr>
      </p:pic>
      <p:sp>
        <p:nvSpPr>
          <p:cNvPr id="96259" name="Rectangle 4"/>
          <p:cNvSpPr>
            <a:spLocks noChangeArrowheads="1"/>
          </p:cNvSpPr>
          <p:nvPr/>
        </p:nvSpPr>
        <p:spPr bwMode="auto">
          <a:xfrm>
            <a:off x="4411663" y="115888"/>
            <a:ext cx="4586287" cy="4738687"/>
          </a:xfrm>
          <a:prstGeom prst="rect">
            <a:avLst/>
          </a:prstGeom>
          <a:noFill/>
          <a:ln w="9525">
            <a:noFill/>
            <a:miter lim="800000"/>
            <a:headEnd/>
            <a:tailEnd/>
          </a:ln>
        </p:spPr>
        <p:txBody>
          <a:bodyPr/>
          <a:lstStyle/>
          <a:p>
            <a:pPr marL="342900" indent="-342900">
              <a:spcBef>
                <a:spcPct val="20000"/>
              </a:spcBef>
              <a:buFont typeface="Wingdings" pitchFamily="2" charset="2"/>
              <a:buNone/>
            </a:pPr>
            <a:r>
              <a:rPr lang="ru-RU" sz="2400" b="1">
                <a:solidFill>
                  <a:srgbClr val="000000"/>
                </a:solidFill>
                <a:latin typeface="Calibri" pitchFamily="34" charset="0"/>
                <a:cs typeface="Arial" charset="0"/>
              </a:rPr>
              <a:t> Накопитель на Жёстких Магнитных Дисках</a:t>
            </a:r>
            <a:r>
              <a:rPr lang="ru-RU" sz="2400" i="1" u="sng">
                <a:solidFill>
                  <a:srgbClr val="000000"/>
                </a:solidFill>
                <a:latin typeface="Calibri" pitchFamily="34" charset="0"/>
                <a:cs typeface="Arial" charset="0"/>
              </a:rPr>
              <a:t/>
            </a:r>
            <a:br>
              <a:rPr lang="ru-RU" sz="2400" i="1" u="sng">
                <a:solidFill>
                  <a:srgbClr val="000000"/>
                </a:solidFill>
                <a:latin typeface="Calibri" pitchFamily="34" charset="0"/>
                <a:cs typeface="Arial" charset="0"/>
              </a:rPr>
            </a:br>
            <a:r>
              <a:rPr lang="ru-RU" sz="2200" i="1" u="sng">
                <a:solidFill>
                  <a:srgbClr val="000000"/>
                </a:solidFill>
                <a:latin typeface="Calibri" pitchFamily="34" charset="0"/>
                <a:cs typeface="Arial" charset="0"/>
              </a:rPr>
              <a:t/>
            </a:r>
            <a:br>
              <a:rPr lang="ru-RU" sz="2200" i="1" u="sng">
                <a:solidFill>
                  <a:srgbClr val="000000"/>
                </a:solidFill>
                <a:latin typeface="Calibri" pitchFamily="34" charset="0"/>
                <a:cs typeface="Arial" charset="0"/>
              </a:rPr>
            </a:br>
            <a:r>
              <a:rPr lang="ru-RU" sz="2200">
                <a:solidFill>
                  <a:srgbClr val="000000"/>
                </a:solidFill>
                <a:latin typeface="Calibri" pitchFamily="34" charset="0"/>
                <a:cs typeface="Arial" charset="0"/>
              </a:rPr>
              <a:t>(англ. </a:t>
            </a:r>
            <a:r>
              <a:rPr lang="ru-RU" sz="2200" b="1">
                <a:solidFill>
                  <a:srgbClr val="000000"/>
                </a:solidFill>
                <a:latin typeface="Calibri" pitchFamily="34" charset="0"/>
                <a:cs typeface="Arial" charset="0"/>
              </a:rPr>
              <a:t>HDD</a:t>
            </a:r>
            <a:r>
              <a:rPr lang="ru-RU" sz="2200">
                <a:solidFill>
                  <a:srgbClr val="000000"/>
                </a:solidFill>
                <a:latin typeface="Calibri" pitchFamily="34" charset="0"/>
                <a:cs typeface="Arial" charset="0"/>
              </a:rPr>
              <a:t> — </a:t>
            </a:r>
            <a:r>
              <a:rPr lang="ru-RU" sz="2200" b="1">
                <a:solidFill>
                  <a:srgbClr val="000000"/>
                </a:solidFill>
                <a:latin typeface="Calibri" pitchFamily="34" charset="0"/>
                <a:cs typeface="Arial" charset="0"/>
              </a:rPr>
              <a:t>H</a:t>
            </a:r>
            <a:r>
              <a:rPr lang="ru-RU" sz="2200">
                <a:solidFill>
                  <a:srgbClr val="000000"/>
                </a:solidFill>
                <a:latin typeface="Calibri" pitchFamily="34" charset="0"/>
                <a:cs typeface="Arial" charset="0"/>
              </a:rPr>
              <a:t>ard </a:t>
            </a:r>
            <a:r>
              <a:rPr lang="ru-RU" sz="2200" b="1">
                <a:solidFill>
                  <a:srgbClr val="000000"/>
                </a:solidFill>
                <a:latin typeface="Calibri" pitchFamily="34" charset="0"/>
                <a:cs typeface="Arial" charset="0"/>
              </a:rPr>
              <a:t>D</a:t>
            </a:r>
            <a:r>
              <a:rPr lang="ru-RU" sz="2200">
                <a:solidFill>
                  <a:srgbClr val="000000"/>
                </a:solidFill>
                <a:latin typeface="Calibri" pitchFamily="34" charset="0"/>
                <a:cs typeface="Arial" charset="0"/>
              </a:rPr>
              <a:t>isk </a:t>
            </a:r>
            <a:r>
              <a:rPr lang="ru-RU" sz="2200" b="1">
                <a:solidFill>
                  <a:srgbClr val="000000"/>
                </a:solidFill>
                <a:latin typeface="Calibri" pitchFamily="34" charset="0"/>
                <a:cs typeface="Arial" charset="0"/>
              </a:rPr>
              <a:t>D</a:t>
            </a:r>
            <a:r>
              <a:rPr lang="ru-RU" sz="2200">
                <a:solidFill>
                  <a:srgbClr val="000000"/>
                </a:solidFill>
                <a:latin typeface="Calibri" pitchFamily="34" charset="0"/>
                <a:cs typeface="Arial" charset="0"/>
              </a:rPr>
              <a:t>rive) — </a:t>
            </a:r>
            <a:r>
              <a:rPr lang="ru-RU" sz="2200">
                <a:solidFill>
                  <a:srgbClr val="336600"/>
                </a:solidFill>
                <a:latin typeface="Calibri" pitchFamily="34" charset="0"/>
                <a:cs typeface="Arial" charset="0"/>
              </a:rPr>
              <a:t>запоминающее устройство большой ёмкости. Используется для постоянного хранения информации — программ и данных. </a:t>
            </a:r>
          </a:p>
          <a:p>
            <a:pPr marL="342900" indent="-342900">
              <a:spcBef>
                <a:spcPct val="20000"/>
              </a:spcBef>
              <a:buFont typeface="Wingdings" pitchFamily="2" charset="2"/>
              <a:buNone/>
            </a:pPr>
            <a:endParaRPr lang="ru-RU" sz="2400">
              <a:solidFill>
                <a:srgbClr val="336600"/>
              </a:solidFill>
              <a:latin typeface="Calibri" pitchFamily="34" charset="0"/>
              <a:cs typeface="Arial" charset="0"/>
            </a:endParaRPr>
          </a:p>
        </p:txBody>
      </p:sp>
      <p:pic>
        <p:nvPicPr>
          <p:cNvPr id="96260" name="Picture 2"/>
          <p:cNvPicPr>
            <a:picLocks noChangeAspect="1" noChangeArrowheads="1"/>
          </p:cNvPicPr>
          <p:nvPr/>
        </p:nvPicPr>
        <p:blipFill>
          <a:blip r:embed="rId4"/>
          <a:srcRect/>
          <a:stretch>
            <a:fillRect/>
          </a:stretch>
        </p:blipFill>
        <p:spPr bwMode="auto">
          <a:xfrm>
            <a:off x="323850" y="239713"/>
            <a:ext cx="3887788" cy="2592387"/>
          </a:xfrm>
          <a:prstGeom prst="rect">
            <a:avLst/>
          </a:prstGeom>
          <a:noFill/>
          <a:ln w="9525">
            <a:noFill/>
            <a:miter lim="800000"/>
            <a:headEnd/>
            <a:tailEnd/>
          </a:ln>
        </p:spPr>
      </p:pic>
      <p:sp>
        <p:nvSpPr>
          <p:cNvPr id="11" name="Прямоугольник 10"/>
          <p:cNvSpPr/>
          <p:nvPr/>
        </p:nvSpPr>
        <p:spPr>
          <a:xfrm>
            <a:off x="3540125" y="3284538"/>
            <a:ext cx="5457825" cy="2524125"/>
          </a:xfrm>
          <a:prstGeom prst="rect">
            <a:avLst/>
          </a:prstGeom>
        </p:spPr>
        <p:txBody>
          <a:bodyPr>
            <a:spAutoFit/>
          </a:bodyPr>
          <a:lstStyle/>
          <a:p>
            <a:pPr algn="r">
              <a:defRPr/>
            </a:pPr>
            <a:r>
              <a:rPr lang="ru-RU" sz="2200" dirty="0">
                <a:latin typeface="+mn-lt"/>
                <a:ea typeface="Microsoft JhengHei" pitchFamily="34" charset="-120"/>
              </a:rPr>
              <a:t>В 1973 году IBM выпустила первый жесткий диск. Общаясь между собой, инженеры использовали краткое название «30-30», поскольку жесткий диск имел 30 дорожек и 30 секторов.</a:t>
            </a:r>
          </a:p>
          <a:p>
            <a:pPr algn="ctr">
              <a:defRPr/>
            </a:pPr>
            <a:endParaRPr lang="ru-RU" dirty="0"/>
          </a:p>
        </p:txBody>
      </p:sp>
      <p:sp>
        <p:nvSpPr>
          <p:cNvPr id="96262" name="Прямоугольник 4"/>
          <p:cNvSpPr>
            <a:spLocks noChangeArrowheads="1"/>
          </p:cNvSpPr>
          <p:nvPr/>
        </p:nvSpPr>
        <p:spPr bwMode="auto">
          <a:xfrm>
            <a:off x="4570413" y="5454650"/>
            <a:ext cx="4572000" cy="1200150"/>
          </a:xfrm>
          <a:prstGeom prst="rect">
            <a:avLst/>
          </a:prstGeom>
          <a:noFill/>
          <a:ln w="9525">
            <a:noFill/>
            <a:miter lim="800000"/>
            <a:headEnd/>
            <a:tailEnd/>
          </a:ln>
        </p:spPr>
        <p:txBody>
          <a:bodyPr>
            <a:spAutoFit/>
          </a:bodyPr>
          <a:lstStyle/>
          <a:p>
            <a:pPr algn="ctr"/>
            <a:r>
              <a:rPr lang="ru-RU" sz="2400">
                <a:solidFill>
                  <a:srgbClr val="FF0000"/>
                </a:solidFill>
                <a:latin typeface="Verdana" pitchFamily="34" charset="0"/>
              </a:rPr>
              <a:t>«Winchester 30/30» – это всего лишь… винтовочный патрон!</a:t>
            </a:r>
            <a:endParaRPr lang="ru-RU" sz="2400">
              <a:solidFill>
                <a:srgbClr val="FF0000"/>
              </a:solidFill>
            </a:endParaRP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Заголовок 4"/>
          <p:cNvSpPr>
            <a:spLocks noGrp="1"/>
          </p:cNvSpPr>
          <p:nvPr>
            <p:ph type="title"/>
          </p:nvPr>
        </p:nvSpPr>
        <p:spPr/>
        <p:txBody>
          <a:bodyPr/>
          <a:lstStyle/>
          <a:p>
            <a:pPr eaLnBrk="1" hangingPunct="1"/>
            <a:r>
              <a:rPr lang="ru-RU" sz="4000" smtClean="0">
                <a:solidFill>
                  <a:srgbClr val="4F6228"/>
                </a:solidFill>
                <a:latin typeface="Monotype Corsiva" pitchFamily="66" charset="0"/>
              </a:rPr>
              <a:t>Устройства ввода</a:t>
            </a:r>
          </a:p>
        </p:txBody>
      </p:sp>
      <p:sp>
        <p:nvSpPr>
          <p:cNvPr id="97282" name="Содержимое 5"/>
          <p:cNvSpPr>
            <a:spLocks noGrp="1"/>
          </p:cNvSpPr>
          <p:nvPr>
            <p:ph idx="1"/>
          </p:nvPr>
        </p:nvSpPr>
        <p:spPr/>
        <p:txBody>
          <a:bodyPr/>
          <a:lstStyle/>
          <a:p>
            <a:pPr>
              <a:lnSpc>
                <a:spcPct val="80000"/>
              </a:lnSpc>
              <a:buClr>
                <a:schemeClr val="accent1"/>
              </a:buClr>
              <a:buFontTx/>
              <a:buChar char="•"/>
            </a:pPr>
            <a:r>
              <a:rPr lang="ru-RU" sz="2800" dirty="0" smtClean="0">
                <a:latin typeface="Times New Roman" pitchFamily="18" charset="0"/>
                <a:cs typeface="Arial" charset="0"/>
              </a:rPr>
              <a:t>Клавиатура </a:t>
            </a:r>
            <a:br>
              <a:rPr lang="ru-RU" sz="2800" dirty="0" smtClean="0">
                <a:latin typeface="Times New Roman" pitchFamily="18" charset="0"/>
                <a:cs typeface="Arial" charset="0"/>
              </a:rPr>
            </a:br>
            <a:r>
              <a:rPr lang="ru-RU" sz="2800" dirty="0" smtClean="0">
                <a:latin typeface="Times New Roman" pitchFamily="18" charset="0"/>
                <a:cs typeface="Arial" charset="0"/>
              </a:rPr>
              <a:t>(входит в стандартный комплект) </a:t>
            </a:r>
          </a:p>
          <a:p>
            <a:pPr>
              <a:lnSpc>
                <a:spcPct val="80000"/>
              </a:lnSpc>
              <a:buClr>
                <a:schemeClr val="accent1"/>
              </a:buClr>
              <a:buFontTx/>
              <a:buChar char="•"/>
            </a:pPr>
            <a:r>
              <a:rPr lang="ru-RU" sz="2800" dirty="0" smtClean="0">
                <a:latin typeface="Times New Roman" pitchFamily="18" charset="0"/>
                <a:cs typeface="Arial" charset="0"/>
              </a:rPr>
              <a:t>Устройства позиционирования</a:t>
            </a:r>
            <a:br>
              <a:rPr lang="ru-RU" sz="2800" dirty="0" smtClean="0">
                <a:latin typeface="Times New Roman" pitchFamily="18" charset="0"/>
                <a:cs typeface="Arial" charset="0"/>
              </a:rPr>
            </a:br>
            <a:r>
              <a:rPr lang="ru-RU" sz="2800" dirty="0" smtClean="0">
                <a:latin typeface="Times New Roman" pitchFamily="18" charset="0"/>
                <a:cs typeface="Arial" charset="0"/>
              </a:rPr>
              <a:t>(Мышь, Трекбол, Джойстик, Световое перо, Графические планшеты) </a:t>
            </a:r>
          </a:p>
          <a:p>
            <a:pPr>
              <a:lnSpc>
                <a:spcPct val="80000"/>
              </a:lnSpc>
              <a:buClr>
                <a:schemeClr val="accent1"/>
              </a:buClr>
              <a:buFontTx/>
              <a:buChar char="•"/>
            </a:pPr>
            <a:r>
              <a:rPr lang="ru-RU" sz="2800" dirty="0" smtClean="0">
                <a:latin typeface="Times New Roman" pitchFamily="18" charset="0"/>
                <a:cs typeface="Arial" charset="0"/>
              </a:rPr>
              <a:t>Сенсорные экраны </a:t>
            </a:r>
          </a:p>
          <a:p>
            <a:pPr>
              <a:lnSpc>
                <a:spcPct val="80000"/>
              </a:lnSpc>
              <a:buClr>
                <a:schemeClr val="accent1"/>
              </a:buClr>
              <a:buFontTx/>
              <a:buChar char="•"/>
            </a:pPr>
            <a:r>
              <a:rPr lang="ru-RU" sz="2800" dirty="0" smtClean="0">
                <a:latin typeface="Times New Roman" pitchFamily="18" charset="0"/>
                <a:cs typeface="Arial" charset="0"/>
              </a:rPr>
              <a:t>Сканеры </a:t>
            </a:r>
          </a:p>
          <a:p>
            <a:pPr>
              <a:lnSpc>
                <a:spcPct val="80000"/>
              </a:lnSpc>
              <a:buClr>
                <a:schemeClr val="accent1"/>
              </a:buClr>
              <a:buFontTx/>
              <a:buChar char="•"/>
            </a:pPr>
            <a:r>
              <a:rPr lang="ru-RU" sz="2800" dirty="0" smtClean="0">
                <a:latin typeface="Times New Roman" pitchFamily="18" charset="0"/>
                <a:cs typeface="Arial" charset="0"/>
              </a:rPr>
              <a:t>Устройства  распознавания речи</a:t>
            </a:r>
            <a:endParaRPr lang="ru-RU" sz="2800" dirty="0" smtClean="0">
              <a:latin typeface="Times New Roman" pitchFamily="18" charset="0"/>
            </a:endParaRPr>
          </a:p>
        </p:txBody>
      </p:sp>
      <p:pic>
        <p:nvPicPr>
          <p:cNvPr id="97283" name="Picture 2"/>
          <p:cNvPicPr>
            <a:picLocks noChangeAspect="1" noChangeArrowheads="1"/>
          </p:cNvPicPr>
          <p:nvPr/>
        </p:nvPicPr>
        <p:blipFill>
          <a:blip r:embed="rId2"/>
          <a:srcRect/>
          <a:stretch>
            <a:fillRect/>
          </a:stretch>
        </p:blipFill>
        <p:spPr bwMode="auto">
          <a:xfrm>
            <a:off x="5651500" y="4652963"/>
            <a:ext cx="2773363" cy="1554162"/>
          </a:xfrm>
          <a:prstGeom prst="rect">
            <a:avLst/>
          </a:prstGeom>
          <a:noFill/>
          <a:ln w="9525">
            <a:no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468313" y="0"/>
            <a:ext cx="8229600" cy="908050"/>
          </a:xfrm>
        </p:spPr>
        <p:txBody>
          <a:bodyPr/>
          <a:lstStyle/>
          <a:p>
            <a:pPr eaLnBrk="1" hangingPunct="1"/>
            <a:r>
              <a:rPr lang="ru-RU" sz="4000" smtClean="0">
                <a:solidFill>
                  <a:srgbClr val="4F6228"/>
                </a:solidFill>
                <a:latin typeface="Monotype Corsiva" pitchFamily="66" charset="0"/>
              </a:rPr>
              <a:t>Устройства вывода</a:t>
            </a:r>
            <a:r>
              <a:rPr lang="ru-RU" sz="4900" smtClean="0">
                <a:solidFill>
                  <a:srgbClr val="4F6228"/>
                </a:solidFill>
                <a:latin typeface="Monotype Corsiva" pitchFamily="66" charset="0"/>
              </a:rPr>
              <a:t> </a:t>
            </a:r>
          </a:p>
        </p:txBody>
      </p:sp>
      <p:pic>
        <p:nvPicPr>
          <p:cNvPr id="39940" name="Picture 4" descr="струйный"/>
          <p:cNvPicPr>
            <a:picLocks noChangeAspect="1" noChangeArrowheads="1"/>
          </p:cNvPicPr>
          <p:nvPr/>
        </p:nvPicPr>
        <p:blipFill>
          <a:blip r:embed="rId2">
            <a:clrChange>
              <a:clrFrom>
                <a:srgbClr val="FCFCFC"/>
              </a:clrFrom>
              <a:clrTo>
                <a:srgbClr val="FCFCFC">
                  <a:alpha val="0"/>
                </a:srgbClr>
              </a:clrTo>
            </a:clrChange>
          </a:blip>
          <a:srcRect/>
          <a:stretch>
            <a:fillRect/>
          </a:stretch>
        </p:blipFill>
        <p:spPr bwMode="auto">
          <a:xfrm>
            <a:off x="6084888" y="2205038"/>
            <a:ext cx="2627312" cy="2413000"/>
          </a:xfrm>
          <a:prstGeom prst="rect">
            <a:avLst/>
          </a:prstGeom>
          <a:noFill/>
          <a:ln w="9525">
            <a:noFill/>
            <a:miter lim="800000"/>
            <a:headEnd/>
            <a:tailEnd/>
          </a:ln>
        </p:spPr>
      </p:pic>
      <p:pic>
        <p:nvPicPr>
          <p:cNvPr id="39941" name="Picture 5" descr="принтер"/>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84525" y="2049463"/>
            <a:ext cx="2808288" cy="2025650"/>
          </a:xfrm>
          <a:prstGeom prst="rect">
            <a:avLst/>
          </a:prstGeom>
          <a:noFill/>
          <a:ln w="9525">
            <a:noFill/>
            <a:miter lim="800000"/>
            <a:headEnd/>
            <a:tailEnd/>
          </a:ln>
        </p:spPr>
      </p:pic>
      <p:pic>
        <p:nvPicPr>
          <p:cNvPr id="39943" name="Picture 7" descr="ext_inform_imag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1188" y="1341438"/>
            <a:ext cx="2268537" cy="2081212"/>
          </a:xfrm>
          <a:prstGeom prst="rect">
            <a:avLst/>
          </a:prstGeom>
          <a:noFill/>
          <a:ln w="9525">
            <a:noFill/>
            <a:miter lim="800000"/>
            <a:headEnd/>
            <a:tailEnd/>
          </a:ln>
        </p:spPr>
      </p:pic>
      <p:sp>
        <p:nvSpPr>
          <p:cNvPr id="39944" name="Rectangle 8"/>
          <p:cNvSpPr>
            <a:spLocks noChangeArrowheads="1"/>
          </p:cNvSpPr>
          <p:nvPr/>
        </p:nvSpPr>
        <p:spPr bwMode="auto">
          <a:xfrm>
            <a:off x="3635375" y="866775"/>
            <a:ext cx="5508625" cy="944563"/>
          </a:xfrm>
          <a:prstGeom prst="rect">
            <a:avLst/>
          </a:prstGeom>
          <a:noFill/>
          <a:ln w="9525">
            <a:noFill/>
            <a:miter lim="800000"/>
            <a:headEnd/>
            <a:tailEnd/>
          </a:ln>
        </p:spPr>
        <p:txBody>
          <a:bodyPr anchor="ctr">
            <a:spAutoFit/>
          </a:bodyPr>
          <a:lstStyle/>
          <a:p>
            <a:pPr algn="ctr"/>
            <a:r>
              <a:rPr lang="ru-RU" sz="3200" b="1" i="1">
                <a:solidFill>
                  <a:srgbClr val="000000"/>
                </a:solidFill>
                <a:latin typeface="Times New Roman" pitchFamily="18" charset="0"/>
                <a:cs typeface="Arial" charset="0"/>
              </a:rPr>
              <a:t>Принтер</a:t>
            </a:r>
            <a:r>
              <a:rPr lang="ru-RU" sz="2400" b="1">
                <a:solidFill>
                  <a:srgbClr val="000000"/>
                </a:solidFill>
                <a:latin typeface="Times New Roman" pitchFamily="18" charset="0"/>
                <a:cs typeface="Arial" charset="0"/>
              </a:rPr>
              <a:t> – устройство для вывода информации на бумагу.</a:t>
            </a:r>
            <a:endParaRPr lang="ru-RU" sz="2000">
              <a:solidFill>
                <a:srgbClr val="000000"/>
              </a:solidFill>
              <a:cs typeface="Arial" charset="0"/>
            </a:endParaRPr>
          </a:p>
        </p:txBody>
      </p:sp>
      <p:sp>
        <p:nvSpPr>
          <p:cNvPr id="27659" name="Text Box 11"/>
          <p:cNvSpPr txBox="1">
            <a:spLocks noChangeArrowheads="1"/>
          </p:cNvSpPr>
          <p:nvPr/>
        </p:nvSpPr>
        <p:spPr bwMode="auto">
          <a:xfrm>
            <a:off x="468313" y="3644900"/>
            <a:ext cx="2520950" cy="457200"/>
          </a:xfrm>
          <a:prstGeom prst="rect">
            <a:avLst/>
          </a:prstGeom>
          <a:noFill/>
          <a:ln>
            <a:noFill/>
          </a:ln>
          <a:effectLst/>
          <a:extLst/>
        </p:spPr>
        <p:txBody>
          <a:bodyPr>
            <a:spAutoFit/>
          </a:bodyPr>
          <a:lstStyle>
            <a:lvl1pPr marL="342900" indent="-342900" algn="ctr">
              <a:spcBef>
                <a:spcPct val="0"/>
              </a:spcBef>
              <a:defRPr sz="4800">
                <a:solidFill>
                  <a:schemeClr val="tx1"/>
                </a:solidFill>
                <a:latin typeface="Monotype Corsiva" pitchFamily="66" charset="0"/>
              </a:defRPr>
            </a:lvl1pPr>
            <a:lvl2pPr algn="ctr">
              <a:spcBef>
                <a:spcPct val="0"/>
              </a:spcBef>
              <a:defRPr sz="4800">
                <a:solidFill>
                  <a:schemeClr val="tx1"/>
                </a:solidFill>
                <a:latin typeface="Monotype Corsiva" pitchFamily="66" charset="0"/>
              </a:defRPr>
            </a:lvl2pPr>
            <a:lvl3pPr algn="ctr">
              <a:spcBef>
                <a:spcPct val="0"/>
              </a:spcBef>
              <a:defRPr sz="4800">
                <a:solidFill>
                  <a:schemeClr val="tx1"/>
                </a:solidFill>
                <a:latin typeface="Monotype Corsiva" pitchFamily="66" charset="0"/>
              </a:defRPr>
            </a:lvl3pPr>
            <a:lvl4pPr algn="ctr">
              <a:spcBef>
                <a:spcPct val="0"/>
              </a:spcBef>
              <a:defRPr sz="4800">
                <a:solidFill>
                  <a:schemeClr val="tx1"/>
                </a:solidFill>
                <a:latin typeface="Monotype Corsiva" pitchFamily="66" charset="0"/>
              </a:defRPr>
            </a:lvl4pPr>
            <a:lvl5pPr algn="ctr">
              <a:spcBef>
                <a:spcPct val="0"/>
              </a:spcBef>
              <a:defRPr sz="4800">
                <a:solidFill>
                  <a:schemeClr val="tx1"/>
                </a:solidFill>
                <a:latin typeface="Monotype Corsiva" pitchFamily="66" charset="0"/>
              </a:defRPr>
            </a:lvl5pPr>
            <a:lvl6pPr algn="ctr" eaLnBrk="0" fontAlgn="base" hangingPunct="0">
              <a:spcBef>
                <a:spcPct val="0"/>
              </a:spcBef>
              <a:spcAft>
                <a:spcPct val="0"/>
              </a:spcAft>
              <a:defRPr sz="4800">
                <a:solidFill>
                  <a:schemeClr val="tx1"/>
                </a:solidFill>
                <a:latin typeface="Monotype Corsiva" pitchFamily="66" charset="0"/>
              </a:defRPr>
            </a:lvl6pPr>
            <a:lvl7pPr algn="ctr" eaLnBrk="0" fontAlgn="base" hangingPunct="0">
              <a:spcBef>
                <a:spcPct val="0"/>
              </a:spcBef>
              <a:spcAft>
                <a:spcPct val="0"/>
              </a:spcAft>
              <a:defRPr sz="4800">
                <a:solidFill>
                  <a:schemeClr val="tx1"/>
                </a:solidFill>
                <a:latin typeface="Monotype Corsiva" pitchFamily="66" charset="0"/>
              </a:defRPr>
            </a:lvl7pPr>
            <a:lvl8pPr algn="ctr" eaLnBrk="0" fontAlgn="base" hangingPunct="0">
              <a:spcBef>
                <a:spcPct val="0"/>
              </a:spcBef>
              <a:spcAft>
                <a:spcPct val="0"/>
              </a:spcAft>
              <a:defRPr sz="4800">
                <a:solidFill>
                  <a:schemeClr val="tx1"/>
                </a:solidFill>
                <a:latin typeface="Monotype Corsiva" pitchFamily="66" charset="0"/>
              </a:defRPr>
            </a:lvl8pPr>
            <a:lvl9pPr algn="ctr" eaLnBrk="0" fontAlgn="base" hangingPunct="0">
              <a:spcBef>
                <a:spcPct val="0"/>
              </a:spcBef>
              <a:spcAft>
                <a:spcPct val="0"/>
              </a:spcAft>
              <a:defRPr sz="4800">
                <a:solidFill>
                  <a:schemeClr val="tx1"/>
                </a:solidFill>
                <a:latin typeface="Monotype Corsiva" pitchFamily="66" charset="0"/>
              </a:defRPr>
            </a:lvl9pPr>
          </a:lstStyle>
          <a:p>
            <a:pPr eaLnBrk="0" hangingPunct="0">
              <a:lnSpc>
                <a:spcPct val="80000"/>
              </a:lnSpc>
              <a:spcBef>
                <a:spcPct val="50000"/>
              </a:spcBef>
              <a:buClr>
                <a:srgbClr val="4F81BD"/>
              </a:buClr>
              <a:defRPr/>
            </a:pPr>
            <a:r>
              <a:rPr lang="ru-RU" sz="3000" smtClean="0">
                <a:solidFill>
                  <a:prstClr val="black"/>
                </a:solidFill>
                <a:effectLst>
                  <a:outerShdw blurRad="38100" dist="38100" dir="2700000" algn="tl">
                    <a:srgbClr val="C0C0C0"/>
                  </a:outerShdw>
                </a:effectLst>
                <a:latin typeface="Arial" pitchFamily="34" charset="0"/>
                <a:cs typeface="Arial" pitchFamily="34" charset="0"/>
              </a:rPr>
              <a:t>матричный</a:t>
            </a:r>
          </a:p>
        </p:txBody>
      </p:sp>
      <p:sp>
        <p:nvSpPr>
          <p:cNvPr id="27660" name="Text Box 12"/>
          <p:cNvSpPr txBox="1">
            <a:spLocks noChangeArrowheads="1"/>
          </p:cNvSpPr>
          <p:nvPr/>
        </p:nvSpPr>
        <p:spPr bwMode="auto">
          <a:xfrm>
            <a:off x="3373438" y="3965575"/>
            <a:ext cx="2520950" cy="457200"/>
          </a:xfrm>
          <a:prstGeom prst="rect">
            <a:avLst/>
          </a:prstGeom>
          <a:noFill/>
          <a:ln>
            <a:noFill/>
          </a:ln>
          <a:effectLst/>
          <a:extLst/>
        </p:spPr>
        <p:txBody>
          <a:bodyPr>
            <a:spAutoFit/>
          </a:bodyPr>
          <a:lstStyle>
            <a:lvl1pPr marL="342900" indent="-342900" algn="ctr">
              <a:spcBef>
                <a:spcPct val="0"/>
              </a:spcBef>
              <a:defRPr sz="4800">
                <a:solidFill>
                  <a:schemeClr val="tx1"/>
                </a:solidFill>
                <a:latin typeface="Monotype Corsiva" pitchFamily="66" charset="0"/>
              </a:defRPr>
            </a:lvl1pPr>
            <a:lvl2pPr algn="ctr">
              <a:spcBef>
                <a:spcPct val="0"/>
              </a:spcBef>
              <a:defRPr sz="4800">
                <a:solidFill>
                  <a:schemeClr val="tx1"/>
                </a:solidFill>
                <a:latin typeface="Monotype Corsiva" pitchFamily="66" charset="0"/>
              </a:defRPr>
            </a:lvl2pPr>
            <a:lvl3pPr algn="ctr">
              <a:spcBef>
                <a:spcPct val="0"/>
              </a:spcBef>
              <a:defRPr sz="4800">
                <a:solidFill>
                  <a:schemeClr val="tx1"/>
                </a:solidFill>
                <a:latin typeface="Monotype Corsiva" pitchFamily="66" charset="0"/>
              </a:defRPr>
            </a:lvl3pPr>
            <a:lvl4pPr algn="ctr">
              <a:spcBef>
                <a:spcPct val="0"/>
              </a:spcBef>
              <a:defRPr sz="4800">
                <a:solidFill>
                  <a:schemeClr val="tx1"/>
                </a:solidFill>
                <a:latin typeface="Monotype Corsiva" pitchFamily="66" charset="0"/>
              </a:defRPr>
            </a:lvl4pPr>
            <a:lvl5pPr algn="ctr">
              <a:spcBef>
                <a:spcPct val="0"/>
              </a:spcBef>
              <a:defRPr sz="4800">
                <a:solidFill>
                  <a:schemeClr val="tx1"/>
                </a:solidFill>
                <a:latin typeface="Monotype Corsiva" pitchFamily="66" charset="0"/>
              </a:defRPr>
            </a:lvl5pPr>
            <a:lvl6pPr algn="ctr" eaLnBrk="0" fontAlgn="base" hangingPunct="0">
              <a:spcBef>
                <a:spcPct val="0"/>
              </a:spcBef>
              <a:spcAft>
                <a:spcPct val="0"/>
              </a:spcAft>
              <a:defRPr sz="4800">
                <a:solidFill>
                  <a:schemeClr val="tx1"/>
                </a:solidFill>
                <a:latin typeface="Monotype Corsiva" pitchFamily="66" charset="0"/>
              </a:defRPr>
            </a:lvl6pPr>
            <a:lvl7pPr algn="ctr" eaLnBrk="0" fontAlgn="base" hangingPunct="0">
              <a:spcBef>
                <a:spcPct val="0"/>
              </a:spcBef>
              <a:spcAft>
                <a:spcPct val="0"/>
              </a:spcAft>
              <a:defRPr sz="4800">
                <a:solidFill>
                  <a:schemeClr val="tx1"/>
                </a:solidFill>
                <a:latin typeface="Monotype Corsiva" pitchFamily="66" charset="0"/>
              </a:defRPr>
            </a:lvl7pPr>
            <a:lvl8pPr algn="ctr" eaLnBrk="0" fontAlgn="base" hangingPunct="0">
              <a:spcBef>
                <a:spcPct val="0"/>
              </a:spcBef>
              <a:spcAft>
                <a:spcPct val="0"/>
              </a:spcAft>
              <a:defRPr sz="4800">
                <a:solidFill>
                  <a:schemeClr val="tx1"/>
                </a:solidFill>
                <a:latin typeface="Monotype Corsiva" pitchFamily="66" charset="0"/>
              </a:defRPr>
            </a:lvl8pPr>
            <a:lvl9pPr algn="ctr" eaLnBrk="0" fontAlgn="base" hangingPunct="0">
              <a:spcBef>
                <a:spcPct val="0"/>
              </a:spcBef>
              <a:spcAft>
                <a:spcPct val="0"/>
              </a:spcAft>
              <a:defRPr sz="4800">
                <a:solidFill>
                  <a:schemeClr val="tx1"/>
                </a:solidFill>
                <a:latin typeface="Monotype Corsiva" pitchFamily="66" charset="0"/>
              </a:defRPr>
            </a:lvl9pPr>
          </a:lstStyle>
          <a:p>
            <a:pPr eaLnBrk="0" hangingPunct="0">
              <a:lnSpc>
                <a:spcPct val="80000"/>
              </a:lnSpc>
              <a:spcBef>
                <a:spcPct val="50000"/>
              </a:spcBef>
              <a:buClr>
                <a:srgbClr val="4F81BD"/>
              </a:buClr>
              <a:defRPr/>
            </a:pPr>
            <a:r>
              <a:rPr lang="ru-RU" sz="3000" dirty="0" smtClean="0">
                <a:solidFill>
                  <a:prstClr val="black"/>
                </a:solidFill>
                <a:effectLst>
                  <a:outerShdw blurRad="38100" dist="38100" dir="2700000" algn="tl">
                    <a:srgbClr val="C0C0C0"/>
                  </a:outerShdw>
                </a:effectLst>
                <a:latin typeface="Arial" pitchFamily="34" charset="0"/>
                <a:cs typeface="Arial" pitchFamily="34" charset="0"/>
              </a:rPr>
              <a:t>лазерный</a:t>
            </a:r>
          </a:p>
        </p:txBody>
      </p:sp>
      <p:sp>
        <p:nvSpPr>
          <p:cNvPr id="27661" name="Text Box 13"/>
          <p:cNvSpPr txBox="1">
            <a:spLocks noChangeArrowheads="1"/>
          </p:cNvSpPr>
          <p:nvPr/>
        </p:nvSpPr>
        <p:spPr bwMode="auto">
          <a:xfrm>
            <a:off x="6011863" y="4652963"/>
            <a:ext cx="2520950" cy="457200"/>
          </a:xfrm>
          <a:prstGeom prst="rect">
            <a:avLst/>
          </a:prstGeom>
          <a:noFill/>
          <a:ln>
            <a:noFill/>
          </a:ln>
          <a:effectLst/>
          <a:extLst/>
        </p:spPr>
        <p:txBody>
          <a:bodyPr>
            <a:spAutoFit/>
          </a:bodyPr>
          <a:lstStyle>
            <a:lvl1pPr marL="342900" indent="-342900" algn="ctr">
              <a:spcBef>
                <a:spcPct val="0"/>
              </a:spcBef>
              <a:defRPr sz="4800">
                <a:solidFill>
                  <a:schemeClr val="tx1"/>
                </a:solidFill>
                <a:latin typeface="Monotype Corsiva" pitchFamily="66" charset="0"/>
              </a:defRPr>
            </a:lvl1pPr>
            <a:lvl2pPr algn="ctr">
              <a:spcBef>
                <a:spcPct val="0"/>
              </a:spcBef>
              <a:defRPr sz="4800">
                <a:solidFill>
                  <a:schemeClr val="tx1"/>
                </a:solidFill>
                <a:latin typeface="Monotype Corsiva" pitchFamily="66" charset="0"/>
              </a:defRPr>
            </a:lvl2pPr>
            <a:lvl3pPr algn="ctr">
              <a:spcBef>
                <a:spcPct val="0"/>
              </a:spcBef>
              <a:defRPr sz="4800">
                <a:solidFill>
                  <a:schemeClr val="tx1"/>
                </a:solidFill>
                <a:latin typeface="Monotype Corsiva" pitchFamily="66" charset="0"/>
              </a:defRPr>
            </a:lvl3pPr>
            <a:lvl4pPr algn="ctr">
              <a:spcBef>
                <a:spcPct val="0"/>
              </a:spcBef>
              <a:defRPr sz="4800">
                <a:solidFill>
                  <a:schemeClr val="tx1"/>
                </a:solidFill>
                <a:latin typeface="Monotype Corsiva" pitchFamily="66" charset="0"/>
              </a:defRPr>
            </a:lvl4pPr>
            <a:lvl5pPr algn="ctr">
              <a:spcBef>
                <a:spcPct val="0"/>
              </a:spcBef>
              <a:defRPr sz="4800">
                <a:solidFill>
                  <a:schemeClr val="tx1"/>
                </a:solidFill>
                <a:latin typeface="Monotype Corsiva" pitchFamily="66" charset="0"/>
              </a:defRPr>
            </a:lvl5pPr>
            <a:lvl6pPr algn="ctr" eaLnBrk="0" fontAlgn="base" hangingPunct="0">
              <a:spcBef>
                <a:spcPct val="0"/>
              </a:spcBef>
              <a:spcAft>
                <a:spcPct val="0"/>
              </a:spcAft>
              <a:defRPr sz="4800">
                <a:solidFill>
                  <a:schemeClr val="tx1"/>
                </a:solidFill>
                <a:latin typeface="Monotype Corsiva" pitchFamily="66" charset="0"/>
              </a:defRPr>
            </a:lvl6pPr>
            <a:lvl7pPr algn="ctr" eaLnBrk="0" fontAlgn="base" hangingPunct="0">
              <a:spcBef>
                <a:spcPct val="0"/>
              </a:spcBef>
              <a:spcAft>
                <a:spcPct val="0"/>
              </a:spcAft>
              <a:defRPr sz="4800">
                <a:solidFill>
                  <a:schemeClr val="tx1"/>
                </a:solidFill>
                <a:latin typeface="Monotype Corsiva" pitchFamily="66" charset="0"/>
              </a:defRPr>
            </a:lvl7pPr>
            <a:lvl8pPr algn="ctr" eaLnBrk="0" fontAlgn="base" hangingPunct="0">
              <a:spcBef>
                <a:spcPct val="0"/>
              </a:spcBef>
              <a:spcAft>
                <a:spcPct val="0"/>
              </a:spcAft>
              <a:defRPr sz="4800">
                <a:solidFill>
                  <a:schemeClr val="tx1"/>
                </a:solidFill>
                <a:latin typeface="Monotype Corsiva" pitchFamily="66" charset="0"/>
              </a:defRPr>
            </a:lvl8pPr>
            <a:lvl9pPr algn="ctr" eaLnBrk="0" fontAlgn="base" hangingPunct="0">
              <a:spcBef>
                <a:spcPct val="0"/>
              </a:spcBef>
              <a:spcAft>
                <a:spcPct val="0"/>
              </a:spcAft>
              <a:defRPr sz="4800">
                <a:solidFill>
                  <a:schemeClr val="tx1"/>
                </a:solidFill>
                <a:latin typeface="Monotype Corsiva" pitchFamily="66" charset="0"/>
              </a:defRPr>
            </a:lvl9pPr>
          </a:lstStyle>
          <a:p>
            <a:pPr eaLnBrk="0" hangingPunct="0">
              <a:lnSpc>
                <a:spcPct val="80000"/>
              </a:lnSpc>
              <a:spcBef>
                <a:spcPct val="50000"/>
              </a:spcBef>
              <a:buClr>
                <a:srgbClr val="4F81BD"/>
              </a:buClr>
              <a:defRPr/>
            </a:pPr>
            <a:r>
              <a:rPr lang="ru-RU" sz="3000" smtClean="0">
                <a:solidFill>
                  <a:prstClr val="black"/>
                </a:solidFill>
                <a:effectLst>
                  <a:outerShdw blurRad="38100" dist="38100" dir="2700000" algn="tl">
                    <a:srgbClr val="C0C0C0"/>
                  </a:outerShdw>
                </a:effectLst>
                <a:latin typeface="Arial" pitchFamily="34" charset="0"/>
                <a:cs typeface="Arial" pitchFamily="34" charset="0"/>
              </a:rPr>
              <a:t>струйный</a:t>
            </a:r>
          </a:p>
        </p:txBody>
      </p:sp>
      <p:pic>
        <p:nvPicPr>
          <p:cNvPr id="98313" name="Picture 2"/>
          <p:cNvPicPr>
            <a:picLocks noChangeAspect="1" noChangeArrowheads="1"/>
          </p:cNvPicPr>
          <p:nvPr/>
        </p:nvPicPr>
        <p:blipFill>
          <a:blip r:embed="rId5"/>
          <a:srcRect/>
          <a:stretch>
            <a:fillRect/>
          </a:stretch>
        </p:blipFill>
        <p:spPr bwMode="auto">
          <a:xfrm>
            <a:off x="806450" y="4422775"/>
            <a:ext cx="4756150" cy="1973263"/>
          </a:xfrm>
          <a:prstGeom prst="rect">
            <a:avLst/>
          </a:prstGeom>
          <a:noFill/>
          <a:ln w="9525">
            <a:noFill/>
            <a:miter lim="800000"/>
            <a:headEnd/>
            <a:tailEnd/>
          </a:ln>
        </p:spPr>
      </p:pic>
      <p:pic>
        <p:nvPicPr>
          <p:cNvPr id="98314" name="Picture 3"/>
          <p:cNvPicPr>
            <a:picLocks noChangeAspect="1" noChangeArrowheads="1"/>
          </p:cNvPicPr>
          <p:nvPr/>
        </p:nvPicPr>
        <p:blipFill>
          <a:blip r:embed="rId6"/>
          <a:srcRect/>
          <a:stretch>
            <a:fillRect/>
          </a:stretch>
        </p:blipFill>
        <p:spPr bwMode="auto">
          <a:xfrm>
            <a:off x="7246938" y="5027613"/>
            <a:ext cx="1509712" cy="1522412"/>
          </a:xfrm>
          <a:prstGeom prst="rect">
            <a:avLst/>
          </a:prstGeom>
          <a:noFill/>
          <a:ln w="9525">
            <a:no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1000"/>
                                  </p:stCondLst>
                                  <p:iterate type="lt">
                                    <p:tmPct val="50000"/>
                                  </p:iterate>
                                  <p:childTnLst>
                                    <p:set>
                                      <p:cBhvr>
                                        <p:cTn id="6" dur="1" fill="hold">
                                          <p:stCondLst>
                                            <p:cond delay="0"/>
                                          </p:stCondLst>
                                        </p:cTn>
                                        <p:tgtEl>
                                          <p:spTgt spid="39944"/>
                                        </p:tgtEl>
                                        <p:attrNameLst>
                                          <p:attrName>style.visibility</p:attrName>
                                        </p:attrNameLst>
                                      </p:cBhvr>
                                      <p:to>
                                        <p:strVal val="visible"/>
                                      </p:to>
                                    </p:set>
                                    <p:anim calcmode="discrete" valueType="clr">
                                      <p:cBhvr override="childStyle">
                                        <p:cTn id="7" dur="80"/>
                                        <p:tgtEl>
                                          <p:spTgt spid="399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4"/>
                                        </p:tgtEl>
                                        <p:attrNameLst>
                                          <p:attrName>fillcolor</p:attrName>
                                        </p:attrNameLst>
                                      </p:cBhvr>
                                      <p:tavLst>
                                        <p:tav tm="0">
                                          <p:val>
                                            <p:clrVal>
                                              <a:schemeClr val="accent2"/>
                                            </p:clrVal>
                                          </p:val>
                                        </p:tav>
                                        <p:tav tm="50000">
                                          <p:val>
                                            <p:clrVal>
                                              <a:schemeClr val="hlink"/>
                                            </p:clrVal>
                                          </p:val>
                                        </p:tav>
                                      </p:tavLst>
                                    </p:anim>
                                    <p:set>
                                      <p:cBhvr>
                                        <p:cTn id="9" dur="80"/>
                                        <p:tgtEl>
                                          <p:spTgt spid="3994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39943"/>
                                        </p:tgtEl>
                                        <p:attrNameLst>
                                          <p:attrName>style.visibility</p:attrName>
                                        </p:attrNameLst>
                                      </p:cBhvr>
                                      <p:to>
                                        <p:strVal val="visible"/>
                                      </p:to>
                                    </p:set>
                                    <p:animEffect transition="in" filter="fade">
                                      <p:cBhvr>
                                        <p:cTn id="14" dur="800" decel="100000"/>
                                        <p:tgtEl>
                                          <p:spTgt spid="39943"/>
                                        </p:tgtEl>
                                      </p:cBhvr>
                                    </p:animEffect>
                                    <p:anim calcmode="lin" valueType="num">
                                      <p:cBhvr>
                                        <p:cTn id="15" dur="800" decel="100000" fill="hold"/>
                                        <p:tgtEl>
                                          <p:spTgt spid="39943"/>
                                        </p:tgtEl>
                                        <p:attrNameLst>
                                          <p:attrName>style.rotation</p:attrName>
                                        </p:attrNameLst>
                                      </p:cBhvr>
                                      <p:tavLst>
                                        <p:tav tm="0">
                                          <p:val>
                                            <p:fltVal val="-90"/>
                                          </p:val>
                                        </p:tav>
                                        <p:tav tm="100000">
                                          <p:val>
                                            <p:fltVal val="0"/>
                                          </p:val>
                                        </p:tav>
                                      </p:tavLst>
                                    </p:anim>
                                    <p:anim calcmode="lin" valueType="num">
                                      <p:cBhvr>
                                        <p:cTn id="16" dur="800" decel="100000" fill="hold"/>
                                        <p:tgtEl>
                                          <p:spTgt spid="39943"/>
                                        </p:tgtEl>
                                        <p:attrNameLst>
                                          <p:attrName>ppt_x</p:attrName>
                                        </p:attrNameLst>
                                      </p:cBhvr>
                                      <p:tavLst>
                                        <p:tav tm="0">
                                          <p:val>
                                            <p:strVal val="#ppt_x+0.4"/>
                                          </p:val>
                                        </p:tav>
                                        <p:tav tm="100000">
                                          <p:val>
                                            <p:strVal val="#ppt_x-0.05"/>
                                          </p:val>
                                        </p:tav>
                                      </p:tavLst>
                                    </p:anim>
                                    <p:anim calcmode="lin" valueType="num">
                                      <p:cBhvr>
                                        <p:cTn id="17" dur="800" decel="100000" fill="hold"/>
                                        <p:tgtEl>
                                          <p:spTgt spid="3994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994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9943"/>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1000"/>
                            </p:stCondLst>
                            <p:childTnLst>
                              <p:par>
                                <p:cTn id="21" presetID="30" presetClass="entr" presetSubtype="0" fill="hold" nodeType="afterEffect">
                                  <p:stCondLst>
                                    <p:cond delay="1000"/>
                                  </p:stCondLst>
                                  <p:childTnLst>
                                    <p:set>
                                      <p:cBhvr>
                                        <p:cTn id="22" dur="1" fill="hold">
                                          <p:stCondLst>
                                            <p:cond delay="0"/>
                                          </p:stCondLst>
                                        </p:cTn>
                                        <p:tgtEl>
                                          <p:spTgt spid="39941"/>
                                        </p:tgtEl>
                                        <p:attrNameLst>
                                          <p:attrName>style.visibility</p:attrName>
                                        </p:attrNameLst>
                                      </p:cBhvr>
                                      <p:to>
                                        <p:strVal val="visible"/>
                                      </p:to>
                                    </p:set>
                                    <p:animEffect transition="in" filter="fade">
                                      <p:cBhvr>
                                        <p:cTn id="23" dur="800" decel="100000"/>
                                        <p:tgtEl>
                                          <p:spTgt spid="39941"/>
                                        </p:tgtEl>
                                      </p:cBhvr>
                                    </p:animEffect>
                                    <p:anim calcmode="lin" valueType="num">
                                      <p:cBhvr>
                                        <p:cTn id="24" dur="800" decel="100000" fill="hold"/>
                                        <p:tgtEl>
                                          <p:spTgt spid="39941"/>
                                        </p:tgtEl>
                                        <p:attrNameLst>
                                          <p:attrName>style.rotation</p:attrName>
                                        </p:attrNameLst>
                                      </p:cBhvr>
                                      <p:tavLst>
                                        <p:tav tm="0">
                                          <p:val>
                                            <p:fltVal val="-90"/>
                                          </p:val>
                                        </p:tav>
                                        <p:tav tm="100000">
                                          <p:val>
                                            <p:fltVal val="0"/>
                                          </p:val>
                                        </p:tav>
                                      </p:tavLst>
                                    </p:anim>
                                    <p:anim calcmode="lin" valueType="num">
                                      <p:cBhvr>
                                        <p:cTn id="25" dur="800" decel="100000" fill="hold"/>
                                        <p:tgtEl>
                                          <p:spTgt spid="39941"/>
                                        </p:tgtEl>
                                        <p:attrNameLst>
                                          <p:attrName>ppt_x</p:attrName>
                                        </p:attrNameLst>
                                      </p:cBhvr>
                                      <p:tavLst>
                                        <p:tav tm="0">
                                          <p:val>
                                            <p:strVal val="#ppt_x+0.4"/>
                                          </p:val>
                                        </p:tav>
                                        <p:tav tm="100000">
                                          <p:val>
                                            <p:strVal val="#ppt_x-0.05"/>
                                          </p:val>
                                        </p:tav>
                                      </p:tavLst>
                                    </p:anim>
                                    <p:anim calcmode="lin" valueType="num">
                                      <p:cBhvr>
                                        <p:cTn id="26" dur="800" decel="100000" fill="hold"/>
                                        <p:tgtEl>
                                          <p:spTgt spid="3994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994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9941"/>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3000"/>
                            </p:stCondLst>
                            <p:childTnLst>
                              <p:par>
                                <p:cTn id="30" presetID="30" presetClass="entr" presetSubtype="0" fill="hold" nodeType="afterEffect">
                                  <p:stCondLst>
                                    <p:cond delay="1000"/>
                                  </p:stCondLst>
                                  <p:childTnLst>
                                    <p:set>
                                      <p:cBhvr>
                                        <p:cTn id="31" dur="1" fill="hold">
                                          <p:stCondLst>
                                            <p:cond delay="0"/>
                                          </p:stCondLst>
                                        </p:cTn>
                                        <p:tgtEl>
                                          <p:spTgt spid="39940"/>
                                        </p:tgtEl>
                                        <p:attrNameLst>
                                          <p:attrName>style.visibility</p:attrName>
                                        </p:attrNameLst>
                                      </p:cBhvr>
                                      <p:to>
                                        <p:strVal val="visible"/>
                                      </p:to>
                                    </p:set>
                                    <p:animEffect transition="in" filter="fade">
                                      <p:cBhvr>
                                        <p:cTn id="32" dur="800" decel="100000"/>
                                        <p:tgtEl>
                                          <p:spTgt spid="39940"/>
                                        </p:tgtEl>
                                      </p:cBhvr>
                                    </p:animEffect>
                                    <p:anim calcmode="lin" valueType="num">
                                      <p:cBhvr>
                                        <p:cTn id="33" dur="800" decel="100000" fill="hold"/>
                                        <p:tgtEl>
                                          <p:spTgt spid="39940"/>
                                        </p:tgtEl>
                                        <p:attrNameLst>
                                          <p:attrName>style.rotation</p:attrName>
                                        </p:attrNameLst>
                                      </p:cBhvr>
                                      <p:tavLst>
                                        <p:tav tm="0">
                                          <p:val>
                                            <p:fltVal val="-90"/>
                                          </p:val>
                                        </p:tav>
                                        <p:tav tm="100000">
                                          <p:val>
                                            <p:fltVal val="0"/>
                                          </p:val>
                                        </p:tav>
                                      </p:tavLst>
                                    </p:anim>
                                    <p:anim calcmode="lin" valueType="num">
                                      <p:cBhvr>
                                        <p:cTn id="34" dur="800" decel="100000" fill="hold"/>
                                        <p:tgtEl>
                                          <p:spTgt spid="39940"/>
                                        </p:tgtEl>
                                        <p:attrNameLst>
                                          <p:attrName>ppt_x</p:attrName>
                                        </p:attrNameLst>
                                      </p:cBhvr>
                                      <p:tavLst>
                                        <p:tav tm="0">
                                          <p:val>
                                            <p:strVal val="#ppt_x+0.4"/>
                                          </p:val>
                                        </p:tav>
                                        <p:tav tm="100000">
                                          <p:val>
                                            <p:strVal val="#ppt_x-0.05"/>
                                          </p:val>
                                        </p:tav>
                                      </p:tavLst>
                                    </p:anim>
                                    <p:anim calcmode="lin" valueType="num">
                                      <p:cBhvr>
                                        <p:cTn id="35" dur="800" decel="100000" fill="hold"/>
                                        <p:tgtEl>
                                          <p:spTgt spid="3994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994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99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Прямоугольник 7"/>
          <p:cNvSpPr>
            <a:spLocks noChangeArrowheads="1"/>
          </p:cNvSpPr>
          <p:nvPr/>
        </p:nvSpPr>
        <p:spPr bwMode="auto">
          <a:xfrm>
            <a:off x="500063" y="1103313"/>
            <a:ext cx="5786437" cy="4832092"/>
          </a:xfrm>
          <a:prstGeom prst="rect">
            <a:avLst/>
          </a:prstGeom>
          <a:noFill/>
          <a:ln w="9525">
            <a:noFill/>
            <a:miter lim="800000"/>
            <a:headEnd/>
            <a:tailEnd/>
          </a:ln>
        </p:spPr>
        <p:txBody>
          <a:bodyPr>
            <a:spAutoFit/>
          </a:bodyPr>
          <a:lstStyle/>
          <a:p>
            <a:r>
              <a:rPr lang="ru-RU" sz="2800" dirty="0">
                <a:solidFill>
                  <a:srgbClr val="000000"/>
                </a:solidFill>
                <a:latin typeface="Calibri" pitchFamily="34" charset="0"/>
                <a:cs typeface="Arial" charset="0"/>
              </a:rPr>
              <a:t>Модем </a:t>
            </a:r>
            <a:r>
              <a:rPr lang="ru-RU" sz="2800" b="1" dirty="0">
                <a:solidFill>
                  <a:srgbClr val="000000"/>
                </a:solidFill>
                <a:latin typeface="Calibri" pitchFamily="34" charset="0"/>
                <a:cs typeface="Arial" charset="0"/>
              </a:rPr>
              <a:t>является устройством не только вывода, но и ввода</a:t>
            </a:r>
            <a:r>
              <a:rPr lang="ru-RU" sz="2800" dirty="0">
                <a:solidFill>
                  <a:srgbClr val="000000"/>
                </a:solidFill>
                <a:latin typeface="Calibri" pitchFamily="34" charset="0"/>
                <a:cs typeface="Arial" charset="0"/>
              </a:rPr>
              <a:t>. Он соединяет ваш компьютер с телефонной линией и позволяет получить доступ к Интернету. Модемы бывают внутренние (то есть выполненные в виде платы и устанавливаемые непосредственно внутрь компьютера) и внешние (отдельные устройства, подключаемые к компьютеру</a:t>
            </a:r>
            <a:r>
              <a:rPr lang="ru-RU" sz="2800" dirty="0">
                <a:solidFill>
                  <a:srgbClr val="000000"/>
                </a:solidFill>
                <a:cs typeface="Arial" charset="0"/>
              </a:rPr>
              <a:t>).</a:t>
            </a:r>
          </a:p>
        </p:txBody>
      </p:sp>
      <p:pic>
        <p:nvPicPr>
          <p:cNvPr id="99330"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04025" y="3284538"/>
            <a:ext cx="1728788" cy="1579562"/>
          </a:xfrm>
          <a:prstGeom prst="rect">
            <a:avLst/>
          </a:prstGeom>
          <a:noFill/>
          <a:ln w="9525">
            <a:noFill/>
            <a:miter lim="800000"/>
            <a:headEnd/>
            <a:tailEnd/>
          </a:ln>
        </p:spPr>
      </p:pic>
      <p:pic>
        <p:nvPicPr>
          <p:cNvPr id="2" name="Picture 4"/>
          <p:cNvPicPr>
            <a:picLocks noChangeAspect="1" noChangeArrowheads="1"/>
          </p:cNvPicPr>
          <p:nvPr/>
        </p:nvPicPr>
        <p:blipFill>
          <a:blip r:embed="rId3"/>
          <a:srcRect/>
          <a:stretch>
            <a:fillRect/>
          </a:stretch>
        </p:blipFill>
        <p:spPr bwMode="auto">
          <a:xfrm>
            <a:off x="6732588" y="1700213"/>
            <a:ext cx="1871662" cy="1111250"/>
          </a:xfrm>
          <a:prstGeom prst="rect">
            <a:avLst/>
          </a:prstGeom>
          <a:noFill/>
          <a:ln w="9525">
            <a:noFill/>
            <a:miter lim="800000"/>
            <a:headEnd/>
            <a:tailEnd/>
          </a:ln>
        </p:spPr>
      </p:pic>
      <p:sp>
        <p:nvSpPr>
          <p:cNvPr id="99332" name="Rectangle 2"/>
          <p:cNvSpPr>
            <a:spLocks noChangeArrowheads="1"/>
          </p:cNvSpPr>
          <p:nvPr/>
        </p:nvSpPr>
        <p:spPr bwMode="auto">
          <a:xfrm>
            <a:off x="468313" y="0"/>
            <a:ext cx="8229600" cy="908050"/>
          </a:xfrm>
          <a:prstGeom prst="rect">
            <a:avLst/>
          </a:prstGeom>
          <a:noFill/>
          <a:ln w="9525">
            <a:noFill/>
            <a:miter lim="800000"/>
            <a:headEnd/>
            <a:tailEnd/>
          </a:ln>
        </p:spPr>
        <p:txBody>
          <a:bodyPr anchor="ctr"/>
          <a:lstStyle/>
          <a:p>
            <a:pPr algn="ctr"/>
            <a:r>
              <a:rPr lang="ru-RU" sz="4000">
                <a:solidFill>
                  <a:srgbClr val="4F6228"/>
                </a:solidFill>
                <a:cs typeface="Arial" charset="0"/>
              </a:rPr>
              <a:t>Модем</a:t>
            </a:r>
            <a:r>
              <a:rPr lang="ru-RU" sz="4900">
                <a:solidFill>
                  <a:srgbClr val="4F6228"/>
                </a:solidFill>
                <a:cs typeface="Arial" charset="0"/>
              </a:rPr>
              <a:t> </a:t>
            </a:r>
          </a:p>
        </p:txBody>
      </p:sp>
      <p:sp>
        <p:nvSpPr>
          <p:cNvPr id="3" name="Нижний колонтитул 2"/>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0"/>
            <a:ext cx="8229600" cy="719138"/>
          </a:xfrm>
        </p:spPr>
        <p:txBody>
          <a:bodyPr rtlCol="0">
            <a:normAutofit fontScale="90000"/>
          </a:bodyPr>
          <a:lstStyle/>
          <a:p>
            <a:pPr eaLnBrk="1" fontAlgn="auto" hangingPunct="1">
              <a:spcAft>
                <a:spcPts val="0"/>
              </a:spcAft>
              <a:defRPr/>
            </a:pPr>
            <a:r>
              <a:rPr lang="ru-RU" sz="5400" dirty="0">
                <a:solidFill>
                  <a:schemeClr val="accent3">
                    <a:lumMod val="50000"/>
                  </a:schemeClr>
                </a:solidFill>
                <a:latin typeface="Monotype Corsiva" pitchFamily="66" charset="0"/>
              </a:rPr>
              <a:t>Внутренняя память </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pic>
        <p:nvPicPr>
          <p:cNvPr id="36867" name="Picture 3" descr="оператинвная память"/>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5737225" y="2997200"/>
            <a:ext cx="3011488" cy="1860550"/>
          </a:xfrm>
          <a:prstGeom prst="rect">
            <a:avLst/>
          </a:prstGeom>
          <a:noFill/>
          <a:ln w="9525">
            <a:noFill/>
            <a:miter lim="800000"/>
            <a:headEnd/>
            <a:tailEnd/>
          </a:ln>
        </p:spPr>
      </p:pic>
      <p:sp>
        <p:nvSpPr>
          <p:cNvPr id="36868" name="Rectangle 4"/>
          <p:cNvSpPr>
            <a:spLocks noChangeArrowheads="1"/>
          </p:cNvSpPr>
          <p:nvPr/>
        </p:nvSpPr>
        <p:spPr bwMode="auto">
          <a:xfrm>
            <a:off x="142875" y="3214688"/>
            <a:ext cx="5292725" cy="1446212"/>
          </a:xfrm>
          <a:prstGeom prst="rect">
            <a:avLst/>
          </a:prstGeom>
          <a:noFill/>
          <a:ln w="9525" algn="ctr">
            <a:noFill/>
            <a:miter lim="800000"/>
            <a:headEnd/>
            <a:tailEnd/>
          </a:ln>
        </p:spPr>
        <p:txBody>
          <a:bodyPr anchor="ctr">
            <a:spAutoFit/>
          </a:bodyPr>
          <a:lstStyle/>
          <a:p>
            <a:r>
              <a:rPr lang="ru-RU" sz="2400" b="1">
                <a:solidFill>
                  <a:srgbClr val="000000"/>
                </a:solidFill>
                <a:latin typeface="Times New Roman" pitchFamily="18" charset="0"/>
              </a:rPr>
              <a:t>ОЗУ (оперативное запоминающее устройство)</a:t>
            </a:r>
            <a:r>
              <a:rPr lang="ru-RU" sz="2000">
                <a:solidFill>
                  <a:srgbClr val="000000"/>
                </a:solidFill>
                <a:latin typeface="Times New Roman" pitchFamily="18" charset="0"/>
              </a:rPr>
              <a:t> </a:t>
            </a:r>
            <a:r>
              <a:rPr lang="ru-RU" sz="2000">
                <a:solidFill>
                  <a:srgbClr val="4F6228"/>
                </a:solidFill>
                <a:latin typeface="Times New Roman" pitchFamily="18" charset="0"/>
              </a:rPr>
              <a:t>- </a:t>
            </a:r>
            <a:r>
              <a:rPr lang="ru-RU" sz="2400" b="1" u="sng">
                <a:solidFill>
                  <a:srgbClr val="4F6228"/>
                </a:solidFill>
                <a:latin typeface="Times New Roman" pitchFamily="18" charset="0"/>
              </a:rPr>
              <a:t>оперативная память</a:t>
            </a:r>
            <a:r>
              <a:rPr lang="ru-RU" sz="2000">
                <a:solidFill>
                  <a:srgbClr val="4F6228"/>
                </a:solidFill>
                <a:latin typeface="Times New Roman" pitchFamily="18" charset="0"/>
              </a:rPr>
              <a:t>, </a:t>
            </a:r>
            <a:r>
              <a:rPr lang="ru-RU" sz="2000">
                <a:solidFill>
                  <a:srgbClr val="000000"/>
                </a:solidFill>
                <a:latin typeface="Times New Roman" pitchFamily="18" charset="0"/>
              </a:rPr>
              <a:t>предназначенная для хранения данных, работа с которыми идет в данный момент времени.</a:t>
            </a:r>
          </a:p>
        </p:txBody>
      </p:sp>
      <p:pic>
        <p:nvPicPr>
          <p:cNvPr id="36869" name="Picture 5"/>
          <p:cNvPicPr>
            <a:picLocks noChangeAspect="1" noChangeArrowheads="1"/>
          </p:cNvPicPr>
          <p:nvPr/>
        </p:nvPicPr>
        <p:blipFill>
          <a:blip r:embed="rId3"/>
          <a:srcRect/>
          <a:stretch>
            <a:fillRect/>
          </a:stretch>
        </p:blipFill>
        <p:spPr bwMode="auto">
          <a:xfrm>
            <a:off x="611188" y="981075"/>
            <a:ext cx="2701925" cy="1739900"/>
          </a:xfrm>
          <a:prstGeom prst="rect">
            <a:avLst/>
          </a:prstGeom>
          <a:noFill/>
          <a:ln w="9525">
            <a:noFill/>
            <a:miter lim="800000"/>
            <a:headEnd/>
            <a:tailEnd/>
          </a:ln>
        </p:spPr>
      </p:pic>
      <p:sp>
        <p:nvSpPr>
          <p:cNvPr id="36870" name="Rectangle 6"/>
          <p:cNvSpPr>
            <a:spLocks noChangeArrowheads="1"/>
          </p:cNvSpPr>
          <p:nvPr/>
        </p:nvSpPr>
        <p:spPr bwMode="auto">
          <a:xfrm>
            <a:off x="3851275" y="692150"/>
            <a:ext cx="5292725" cy="2346325"/>
          </a:xfrm>
          <a:prstGeom prst="rect">
            <a:avLst/>
          </a:prstGeom>
          <a:noFill/>
          <a:ln w="9525">
            <a:noFill/>
            <a:miter lim="800000"/>
            <a:headEnd/>
            <a:tailEnd/>
          </a:ln>
        </p:spPr>
        <p:txBody>
          <a:bodyPr anchor="ctr">
            <a:spAutoFit/>
          </a:bodyPr>
          <a:lstStyle/>
          <a:p>
            <a:r>
              <a:rPr lang="ru-RU" sz="2400" b="1">
                <a:solidFill>
                  <a:srgbClr val="000000"/>
                </a:solidFill>
                <a:latin typeface="Times New Roman" pitchFamily="18" charset="0"/>
              </a:rPr>
              <a:t>ПЗУ (постоянное запоминающее устройство)</a:t>
            </a:r>
            <a:r>
              <a:rPr lang="ru-RU" sz="2000">
                <a:solidFill>
                  <a:srgbClr val="000000"/>
                </a:solidFill>
                <a:latin typeface="Times New Roman" pitchFamily="18" charset="0"/>
              </a:rPr>
              <a:t> - память, предназначенная для хранения микропрограмм, которые используются при включении компьютера (когда оперативная память ещё не задействована) для тестирования его компонентов.</a:t>
            </a:r>
            <a:r>
              <a:rPr lang="ru-RU" sz="2000">
                <a:solidFill>
                  <a:srgbClr val="000000"/>
                </a:solidFill>
              </a:rPr>
              <a:t> </a:t>
            </a:r>
          </a:p>
        </p:txBody>
      </p:sp>
      <p:pic>
        <p:nvPicPr>
          <p:cNvPr id="36871" name="Picture 7" descr="кэш"/>
          <p:cNvPicPr>
            <a:picLocks noChangeAspect="1" noChangeArrowheads="1"/>
          </p:cNvPicPr>
          <p:nvPr/>
        </p:nvPicPr>
        <p:blipFill>
          <a:blip r:embed="rId4"/>
          <a:srcRect/>
          <a:stretch>
            <a:fillRect/>
          </a:stretch>
        </p:blipFill>
        <p:spPr bwMode="auto">
          <a:xfrm>
            <a:off x="900113" y="4868863"/>
            <a:ext cx="2808287" cy="1600200"/>
          </a:xfrm>
          <a:prstGeom prst="rect">
            <a:avLst/>
          </a:prstGeom>
          <a:noFill/>
          <a:ln w="9525">
            <a:noFill/>
            <a:miter lim="800000"/>
            <a:headEnd/>
            <a:tailEnd/>
          </a:ln>
        </p:spPr>
      </p:pic>
      <p:sp>
        <p:nvSpPr>
          <p:cNvPr id="36872" name="Rectangle 8"/>
          <p:cNvSpPr>
            <a:spLocks noChangeArrowheads="1"/>
          </p:cNvSpPr>
          <p:nvPr/>
        </p:nvSpPr>
        <p:spPr bwMode="auto">
          <a:xfrm>
            <a:off x="4284663" y="5072063"/>
            <a:ext cx="4859337" cy="1371600"/>
          </a:xfrm>
          <a:prstGeom prst="rect">
            <a:avLst/>
          </a:prstGeom>
          <a:noFill/>
          <a:ln w="9525">
            <a:noFill/>
            <a:miter lim="800000"/>
            <a:headEnd/>
            <a:tailEnd/>
          </a:ln>
        </p:spPr>
        <p:txBody>
          <a:bodyPr anchor="ctr">
            <a:spAutoFit/>
          </a:bodyPr>
          <a:lstStyle/>
          <a:p>
            <a:r>
              <a:rPr lang="ru-RU" sz="2400" b="1">
                <a:solidFill>
                  <a:srgbClr val="000000"/>
                </a:solidFill>
                <a:latin typeface="Times New Roman" pitchFamily="18" charset="0"/>
              </a:rPr>
              <a:t>КЭШ или кэш-память</a:t>
            </a:r>
            <a:r>
              <a:rPr lang="ru-RU" sz="2000">
                <a:solidFill>
                  <a:srgbClr val="000000"/>
                </a:solidFill>
                <a:latin typeface="Times New Roman" pitchFamily="18" charset="0"/>
              </a:rPr>
              <a:t> - память, применяемая для хранения наиболее часто используемых данных. Может быть программной и аппаратной.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 calcmode="lin" valueType="num">
                                      <p:cBhvr>
                                        <p:cTn id="9" dur="1000" fill="hold"/>
                                        <p:tgtEl>
                                          <p:spTgt spid="36866"/>
                                        </p:tgtEl>
                                        <p:attrNameLst>
                                          <p:attrName>style.rotation</p:attrName>
                                        </p:attrNameLst>
                                      </p:cBhvr>
                                      <p:tavLst>
                                        <p:tav tm="0">
                                          <p:val>
                                            <p:fltVal val="90"/>
                                          </p:val>
                                        </p:tav>
                                        <p:tav tm="100000">
                                          <p:val>
                                            <p:fltVal val="0"/>
                                          </p:val>
                                        </p:tav>
                                      </p:tavLst>
                                    </p:anim>
                                    <p:animEffect transition="in" filter="fade">
                                      <p:cBhvr>
                                        <p:cTn id="10" dur="1000"/>
                                        <p:tgtEl>
                                          <p:spTgt spid="36866"/>
                                        </p:tgtEl>
                                      </p:cBhvr>
                                    </p:animEffect>
                                  </p:childTnLst>
                                </p:cTn>
                              </p:par>
                            </p:childTnLst>
                          </p:cTn>
                        </p:par>
                        <p:par>
                          <p:cTn id="11" fill="hold" nodeType="afterGroup">
                            <p:stCondLst>
                              <p:cond delay="1750"/>
                            </p:stCondLst>
                            <p:childTnLst>
                              <p:par>
                                <p:cTn id="12" presetID="30" presetClass="entr" presetSubtype="0" fill="hold" nodeType="afterEffect">
                                  <p:stCondLst>
                                    <p:cond delay="1000"/>
                                  </p:stCondLst>
                                  <p:childTnLst>
                                    <p:set>
                                      <p:cBhvr>
                                        <p:cTn id="13" dur="1" fill="hold">
                                          <p:stCondLst>
                                            <p:cond delay="0"/>
                                          </p:stCondLst>
                                        </p:cTn>
                                        <p:tgtEl>
                                          <p:spTgt spid="36869"/>
                                        </p:tgtEl>
                                        <p:attrNameLst>
                                          <p:attrName>style.visibility</p:attrName>
                                        </p:attrNameLst>
                                      </p:cBhvr>
                                      <p:to>
                                        <p:strVal val="visible"/>
                                      </p:to>
                                    </p:set>
                                    <p:animEffect transition="in" filter="fade">
                                      <p:cBhvr>
                                        <p:cTn id="14" dur="800" decel="100000"/>
                                        <p:tgtEl>
                                          <p:spTgt spid="36869"/>
                                        </p:tgtEl>
                                      </p:cBhvr>
                                    </p:animEffect>
                                    <p:anim calcmode="lin" valueType="num">
                                      <p:cBhvr>
                                        <p:cTn id="15" dur="800" decel="100000" fill="hold"/>
                                        <p:tgtEl>
                                          <p:spTgt spid="36869"/>
                                        </p:tgtEl>
                                        <p:attrNameLst>
                                          <p:attrName>style.rotation</p:attrName>
                                        </p:attrNameLst>
                                      </p:cBhvr>
                                      <p:tavLst>
                                        <p:tav tm="0">
                                          <p:val>
                                            <p:fltVal val="-90"/>
                                          </p:val>
                                        </p:tav>
                                        <p:tav tm="100000">
                                          <p:val>
                                            <p:fltVal val="0"/>
                                          </p:val>
                                        </p:tav>
                                      </p:tavLst>
                                    </p:anim>
                                    <p:anim calcmode="lin" valueType="num">
                                      <p:cBhvr>
                                        <p:cTn id="16" dur="800" decel="100000" fill="hold"/>
                                        <p:tgtEl>
                                          <p:spTgt spid="36869"/>
                                        </p:tgtEl>
                                        <p:attrNameLst>
                                          <p:attrName>ppt_x</p:attrName>
                                        </p:attrNameLst>
                                      </p:cBhvr>
                                      <p:tavLst>
                                        <p:tav tm="0">
                                          <p:val>
                                            <p:strVal val="#ppt_x+0.4"/>
                                          </p:val>
                                        </p:tav>
                                        <p:tav tm="100000">
                                          <p:val>
                                            <p:strVal val="#ppt_x-0.05"/>
                                          </p:val>
                                        </p:tav>
                                      </p:tavLst>
                                    </p:anim>
                                    <p:anim calcmode="lin" valueType="num">
                                      <p:cBhvr>
                                        <p:cTn id="17" dur="800" decel="100000" fill="hold"/>
                                        <p:tgtEl>
                                          <p:spTgt spid="3686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686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6869"/>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3750"/>
                            </p:stCondLst>
                            <p:childTnLst>
                              <p:par>
                                <p:cTn id="21" presetID="30" presetClass="entr" presetSubtype="0" fill="hold" nodeType="afterEffect">
                                  <p:stCondLst>
                                    <p:cond delay="1000"/>
                                  </p:stCondLst>
                                  <p:childTnLst>
                                    <p:set>
                                      <p:cBhvr>
                                        <p:cTn id="22" dur="1" fill="hold">
                                          <p:stCondLst>
                                            <p:cond delay="0"/>
                                          </p:stCondLst>
                                        </p:cTn>
                                        <p:tgtEl>
                                          <p:spTgt spid="36867"/>
                                        </p:tgtEl>
                                        <p:attrNameLst>
                                          <p:attrName>style.visibility</p:attrName>
                                        </p:attrNameLst>
                                      </p:cBhvr>
                                      <p:to>
                                        <p:strVal val="visible"/>
                                      </p:to>
                                    </p:set>
                                    <p:animEffect transition="in" filter="fade">
                                      <p:cBhvr>
                                        <p:cTn id="23" dur="800" decel="100000"/>
                                        <p:tgtEl>
                                          <p:spTgt spid="36867"/>
                                        </p:tgtEl>
                                      </p:cBhvr>
                                    </p:animEffect>
                                    <p:anim calcmode="lin" valueType="num">
                                      <p:cBhvr>
                                        <p:cTn id="24" dur="800" decel="100000" fill="hold"/>
                                        <p:tgtEl>
                                          <p:spTgt spid="36867"/>
                                        </p:tgtEl>
                                        <p:attrNameLst>
                                          <p:attrName>style.rotation</p:attrName>
                                        </p:attrNameLst>
                                      </p:cBhvr>
                                      <p:tavLst>
                                        <p:tav tm="0">
                                          <p:val>
                                            <p:fltVal val="-90"/>
                                          </p:val>
                                        </p:tav>
                                        <p:tav tm="100000">
                                          <p:val>
                                            <p:fltVal val="0"/>
                                          </p:val>
                                        </p:tav>
                                      </p:tavLst>
                                    </p:anim>
                                    <p:anim calcmode="lin" valueType="num">
                                      <p:cBhvr>
                                        <p:cTn id="25" dur="800" decel="100000" fill="hold"/>
                                        <p:tgtEl>
                                          <p:spTgt spid="36867"/>
                                        </p:tgtEl>
                                        <p:attrNameLst>
                                          <p:attrName>ppt_x</p:attrName>
                                        </p:attrNameLst>
                                      </p:cBhvr>
                                      <p:tavLst>
                                        <p:tav tm="0">
                                          <p:val>
                                            <p:strVal val="#ppt_x+0.4"/>
                                          </p:val>
                                        </p:tav>
                                        <p:tav tm="100000">
                                          <p:val>
                                            <p:strVal val="#ppt_x-0.05"/>
                                          </p:val>
                                        </p:tav>
                                      </p:tavLst>
                                    </p:anim>
                                    <p:anim calcmode="lin" valueType="num">
                                      <p:cBhvr>
                                        <p:cTn id="26" dur="800" decel="100000" fill="hold"/>
                                        <p:tgtEl>
                                          <p:spTgt spid="3686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686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6867"/>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5750"/>
                            </p:stCondLst>
                            <p:childTnLst>
                              <p:par>
                                <p:cTn id="30" presetID="30" presetClass="entr" presetSubtype="0" fill="hold" nodeType="afterEffect">
                                  <p:stCondLst>
                                    <p:cond delay="0"/>
                                  </p:stCondLst>
                                  <p:childTnLst>
                                    <p:set>
                                      <p:cBhvr>
                                        <p:cTn id="31" dur="1" fill="hold">
                                          <p:stCondLst>
                                            <p:cond delay="0"/>
                                          </p:stCondLst>
                                        </p:cTn>
                                        <p:tgtEl>
                                          <p:spTgt spid="36871"/>
                                        </p:tgtEl>
                                        <p:attrNameLst>
                                          <p:attrName>style.visibility</p:attrName>
                                        </p:attrNameLst>
                                      </p:cBhvr>
                                      <p:to>
                                        <p:strVal val="visible"/>
                                      </p:to>
                                    </p:set>
                                    <p:animEffect transition="in" filter="fade">
                                      <p:cBhvr>
                                        <p:cTn id="32" dur="800" decel="100000"/>
                                        <p:tgtEl>
                                          <p:spTgt spid="36871"/>
                                        </p:tgtEl>
                                      </p:cBhvr>
                                    </p:animEffect>
                                    <p:anim calcmode="lin" valueType="num">
                                      <p:cBhvr>
                                        <p:cTn id="33" dur="800" decel="100000" fill="hold"/>
                                        <p:tgtEl>
                                          <p:spTgt spid="36871"/>
                                        </p:tgtEl>
                                        <p:attrNameLst>
                                          <p:attrName>style.rotation</p:attrName>
                                        </p:attrNameLst>
                                      </p:cBhvr>
                                      <p:tavLst>
                                        <p:tav tm="0">
                                          <p:val>
                                            <p:fltVal val="-90"/>
                                          </p:val>
                                        </p:tav>
                                        <p:tav tm="100000">
                                          <p:val>
                                            <p:fltVal val="0"/>
                                          </p:val>
                                        </p:tav>
                                      </p:tavLst>
                                    </p:anim>
                                    <p:anim calcmode="lin" valueType="num">
                                      <p:cBhvr>
                                        <p:cTn id="34" dur="800" decel="100000" fill="hold"/>
                                        <p:tgtEl>
                                          <p:spTgt spid="36871"/>
                                        </p:tgtEl>
                                        <p:attrNameLst>
                                          <p:attrName>ppt_x</p:attrName>
                                        </p:attrNameLst>
                                      </p:cBhvr>
                                      <p:tavLst>
                                        <p:tav tm="0">
                                          <p:val>
                                            <p:strVal val="#ppt_x+0.4"/>
                                          </p:val>
                                        </p:tav>
                                        <p:tav tm="100000">
                                          <p:val>
                                            <p:strVal val="#ppt_x-0.05"/>
                                          </p:val>
                                        </p:tav>
                                      </p:tavLst>
                                    </p:anim>
                                    <p:anim calcmode="lin" valueType="num">
                                      <p:cBhvr>
                                        <p:cTn id="35" dur="800" decel="100000" fill="hold"/>
                                        <p:tgtEl>
                                          <p:spTgt spid="3687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687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6871"/>
                                        </p:tgtEl>
                                        <p:attrNameLst>
                                          <p:attrName>ppt_y</p:attrName>
                                        </p:attrNameLst>
                                      </p:cBhvr>
                                      <p:tavLst>
                                        <p:tav tm="0">
                                          <p:val>
                                            <p:strVal val="#ppt_y+0.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36870"/>
                                        </p:tgtEl>
                                        <p:attrNameLst>
                                          <p:attrName>style.visibility</p:attrName>
                                        </p:attrNameLst>
                                      </p:cBhvr>
                                      <p:to>
                                        <p:strVal val="visible"/>
                                      </p:to>
                                    </p:set>
                                    <p:animEffect transition="in" filter="fade">
                                      <p:cBhvr>
                                        <p:cTn id="42" dur="770" decel="100000"/>
                                        <p:tgtEl>
                                          <p:spTgt spid="36870"/>
                                        </p:tgtEl>
                                      </p:cBhvr>
                                    </p:animEffect>
                                    <p:animScale>
                                      <p:cBhvr>
                                        <p:cTn id="43" dur="770" decel="100000"/>
                                        <p:tgtEl>
                                          <p:spTgt spid="36870"/>
                                        </p:tgtEl>
                                      </p:cBhvr>
                                      <p:from x="10000" y="10000"/>
                                      <p:to x="200000" y="450000"/>
                                    </p:animScale>
                                    <p:animScale>
                                      <p:cBhvr>
                                        <p:cTn id="44" dur="1230" accel="100000" fill="hold">
                                          <p:stCondLst>
                                            <p:cond delay="770"/>
                                          </p:stCondLst>
                                        </p:cTn>
                                        <p:tgtEl>
                                          <p:spTgt spid="36870"/>
                                        </p:tgtEl>
                                      </p:cBhvr>
                                      <p:from x="200000" y="450000"/>
                                      <p:to x="100000" y="100000"/>
                                    </p:animScale>
                                    <p:set>
                                      <p:cBhvr>
                                        <p:cTn id="45" dur="770" fill="hold"/>
                                        <p:tgtEl>
                                          <p:spTgt spid="36870"/>
                                        </p:tgtEl>
                                        <p:attrNameLst>
                                          <p:attrName>ppt_x</p:attrName>
                                        </p:attrNameLst>
                                      </p:cBhvr>
                                      <p:to>
                                        <p:strVal val="(0.5)"/>
                                      </p:to>
                                    </p:set>
                                    <p:anim from="(0.5)" to="(#ppt_x)" calcmode="lin" valueType="num">
                                      <p:cBhvr>
                                        <p:cTn id="46" dur="1230" accel="100000" fill="hold">
                                          <p:stCondLst>
                                            <p:cond delay="770"/>
                                          </p:stCondLst>
                                        </p:cTn>
                                        <p:tgtEl>
                                          <p:spTgt spid="36870"/>
                                        </p:tgtEl>
                                        <p:attrNameLst>
                                          <p:attrName>ppt_x</p:attrName>
                                        </p:attrNameLst>
                                      </p:cBhvr>
                                    </p:anim>
                                    <p:set>
                                      <p:cBhvr>
                                        <p:cTn id="47" dur="770" fill="hold"/>
                                        <p:tgtEl>
                                          <p:spTgt spid="36870"/>
                                        </p:tgtEl>
                                        <p:attrNameLst>
                                          <p:attrName>ppt_y</p:attrName>
                                        </p:attrNameLst>
                                      </p:cBhvr>
                                      <p:to>
                                        <p:strVal val="(#ppt_y+0.4)"/>
                                      </p:to>
                                    </p:set>
                                    <p:anim from="(#ppt_y+0.4)" to="(#ppt_y)" calcmode="lin" valueType="num">
                                      <p:cBhvr>
                                        <p:cTn id="48" dur="1230" accel="100000" fill="hold">
                                          <p:stCondLst>
                                            <p:cond delay="770"/>
                                          </p:stCondLst>
                                        </p:cTn>
                                        <p:tgtEl>
                                          <p:spTgt spid="36870"/>
                                        </p:tgtEl>
                                        <p:attrNameLst>
                                          <p:attrName>ppt_y</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1" presetClass="entr" presetSubtype="0" fill="hold" grpId="0" nodeType="clickEffect">
                                  <p:stCondLst>
                                    <p:cond delay="0"/>
                                  </p:stCondLst>
                                  <p:childTnLst>
                                    <p:set>
                                      <p:cBhvr>
                                        <p:cTn id="52" dur="1" fill="hold">
                                          <p:stCondLst>
                                            <p:cond delay="0"/>
                                          </p:stCondLst>
                                        </p:cTn>
                                        <p:tgtEl>
                                          <p:spTgt spid="36868"/>
                                        </p:tgtEl>
                                        <p:attrNameLst>
                                          <p:attrName>style.visibility</p:attrName>
                                        </p:attrNameLst>
                                      </p:cBhvr>
                                      <p:to>
                                        <p:strVal val="visible"/>
                                      </p:to>
                                    </p:set>
                                    <p:animEffect transition="in" filter="fade">
                                      <p:cBhvr>
                                        <p:cTn id="53" dur="770" decel="100000"/>
                                        <p:tgtEl>
                                          <p:spTgt spid="36868"/>
                                        </p:tgtEl>
                                      </p:cBhvr>
                                    </p:animEffect>
                                    <p:animScale>
                                      <p:cBhvr>
                                        <p:cTn id="54" dur="770" decel="100000"/>
                                        <p:tgtEl>
                                          <p:spTgt spid="36868"/>
                                        </p:tgtEl>
                                      </p:cBhvr>
                                      <p:from x="10000" y="10000"/>
                                      <p:to x="200000" y="450000"/>
                                    </p:animScale>
                                    <p:animScale>
                                      <p:cBhvr>
                                        <p:cTn id="55" dur="1230" accel="100000" fill="hold">
                                          <p:stCondLst>
                                            <p:cond delay="770"/>
                                          </p:stCondLst>
                                        </p:cTn>
                                        <p:tgtEl>
                                          <p:spTgt spid="36868"/>
                                        </p:tgtEl>
                                      </p:cBhvr>
                                      <p:from x="200000" y="450000"/>
                                      <p:to x="100000" y="100000"/>
                                    </p:animScale>
                                    <p:set>
                                      <p:cBhvr>
                                        <p:cTn id="56" dur="770" fill="hold"/>
                                        <p:tgtEl>
                                          <p:spTgt spid="36868"/>
                                        </p:tgtEl>
                                        <p:attrNameLst>
                                          <p:attrName>ppt_x</p:attrName>
                                        </p:attrNameLst>
                                      </p:cBhvr>
                                      <p:to>
                                        <p:strVal val="(0.5)"/>
                                      </p:to>
                                    </p:set>
                                    <p:anim from="(0.5)" to="(#ppt_x)" calcmode="lin" valueType="num">
                                      <p:cBhvr>
                                        <p:cTn id="57" dur="1230" accel="100000" fill="hold">
                                          <p:stCondLst>
                                            <p:cond delay="770"/>
                                          </p:stCondLst>
                                        </p:cTn>
                                        <p:tgtEl>
                                          <p:spTgt spid="36868"/>
                                        </p:tgtEl>
                                        <p:attrNameLst>
                                          <p:attrName>ppt_x</p:attrName>
                                        </p:attrNameLst>
                                      </p:cBhvr>
                                    </p:anim>
                                    <p:set>
                                      <p:cBhvr>
                                        <p:cTn id="58" dur="770" fill="hold"/>
                                        <p:tgtEl>
                                          <p:spTgt spid="36868"/>
                                        </p:tgtEl>
                                        <p:attrNameLst>
                                          <p:attrName>ppt_y</p:attrName>
                                        </p:attrNameLst>
                                      </p:cBhvr>
                                      <p:to>
                                        <p:strVal val="(#ppt_y+0.4)"/>
                                      </p:to>
                                    </p:set>
                                    <p:anim from="(#ppt_y+0.4)" to="(#ppt_y)" calcmode="lin" valueType="num">
                                      <p:cBhvr>
                                        <p:cTn id="59" dur="1230" accel="100000" fill="hold">
                                          <p:stCondLst>
                                            <p:cond delay="770"/>
                                          </p:stCondLst>
                                        </p:cTn>
                                        <p:tgtEl>
                                          <p:spTgt spid="36868"/>
                                        </p:tgtEl>
                                        <p:attrNameLst>
                                          <p:attrName>ppt_y</p:attrName>
                                        </p:attrNameLst>
                                      </p:cBhvr>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1" presetClass="entr" presetSubtype="0" fill="hold" grpId="0" nodeType="clickEffect">
                                  <p:stCondLst>
                                    <p:cond delay="0"/>
                                  </p:stCondLst>
                                  <p:childTnLst>
                                    <p:set>
                                      <p:cBhvr>
                                        <p:cTn id="63" dur="1" fill="hold">
                                          <p:stCondLst>
                                            <p:cond delay="0"/>
                                          </p:stCondLst>
                                        </p:cTn>
                                        <p:tgtEl>
                                          <p:spTgt spid="36872"/>
                                        </p:tgtEl>
                                        <p:attrNameLst>
                                          <p:attrName>style.visibility</p:attrName>
                                        </p:attrNameLst>
                                      </p:cBhvr>
                                      <p:to>
                                        <p:strVal val="visible"/>
                                      </p:to>
                                    </p:set>
                                    <p:animEffect transition="in" filter="fade">
                                      <p:cBhvr>
                                        <p:cTn id="64" dur="770" decel="100000"/>
                                        <p:tgtEl>
                                          <p:spTgt spid="36872"/>
                                        </p:tgtEl>
                                      </p:cBhvr>
                                    </p:animEffect>
                                    <p:animScale>
                                      <p:cBhvr>
                                        <p:cTn id="65" dur="770" decel="100000"/>
                                        <p:tgtEl>
                                          <p:spTgt spid="36872"/>
                                        </p:tgtEl>
                                      </p:cBhvr>
                                      <p:from x="10000" y="10000"/>
                                      <p:to x="200000" y="450000"/>
                                    </p:animScale>
                                    <p:animScale>
                                      <p:cBhvr>
                                        <p:cTn id="66" dur="1230" accel="100000" fill="hold">
                                          <p:stCondLst>
                                            <p:cond delay="770"/>
                                          </p:stCondLst>
                                        </p:cTn>
                                        <p:tgtEl>
                                          <p:spTgt spid="36872"/>
                                        </p:tgtEl>
                                      </p:cBhvr>
                                      <p:from x="200000" y="450000"/>
                                      <p:to x="100000" y="100000"/>
                                    </p:animScale>
                                    <p:set>
                                      <p:cBhvr>
                                        <p:cTn id="67" dur="770" fill="hold"/>
                                        <p:tgtEl>
                                          <p:spTgt spid="36872"/>
                                        </p:tgtEl>
                                        <p:attrNameLst>
                                          <p:attrName>ppt_x</p:attrName>
                                        </p:attrNameLst>
                                      </p:cBhvr>
                                      <p:to>
                                        <p:strVal val="(0.5)"/>
                                      </p:to>
                                    </p:set>
                                    <p:anim from="(0.5)" to="(#ppt_x)" calcmode="lin" valueType="num">
                                      <p:cBhvr>
                                        <p:cTn id="68" dur="1230" accel="100000" fill="hold">
                                          <p:stCondLst>
                                            <p:cond delay="770"/>
                                          </p:stCondLst>
                                        </p:cTn>
                                        <p:tgtEl>
                                          <p:spTgt spid="36872"/>
                                        </p:tgtEl>
                                        <p:attrNameLst>
                                          <p:attrName>ppt_x</p:attrName>
                                        </p:attrNameLst>
                                      </p:cBhvr>
                                    </p:anim>
                                    <p:set>
                                      <p:cBhvr>
                                        <p:cTn id="69" dur="770" fill="hold"/>
                                        <p:tgtEl>
                                          <p:spTgt spid="36872"/>
                                        </p:tgtEl>
                                        <p:attrNameLst>
                                          <p:attrName>ppt_y</p:attrName>
                                        </p:attrNameLst>
                                      </p:cBhvr>
                                      <p:to>
                                        <p:strVal val="(#ppt_y+0.4)"/>
                                      </p:to>
                                    </p:set>
                                    <p:anim from="(#ppt_y+0.4)" to="(#ppt_y)" calcmode="lin" valueType="num">
                                      <p:cBhvr>
                                        <p:cTn id="70" dur="1230" accel="100000" fill="hold">
                                          <p:stCondLst>
                                            <p:cond delay="770"/>
                                          </p:stCondLst>
                                        </p:cTn>
                                        <p:tgtEl>
                                          <p:spTgt spid="368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8" grpId="0"/>
      <p:bldP spid="36870" grpId="0"/>
      <p:bldP spid="368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3000375" y="0"/>
            <a:ext cx="2433638" cy="1143000"/>
          </a:xfrm>
        </p:spPr>
        <p:txBody>
          <a:bodyPr/>
          <a:lstStyle/>
          <a:p>
            <a:pPr eaLnBrk="1" hangingPunct="1"/>
            <a:r>
              <a:rPr lang="ru-RU" b="1" i="1" smtClean="0">
                <a:solidFill>
                  <a:srgbClr val="336600"/>
                </a:solidFill>
                <a:latin typeface="Monotype Corsiva" pitchFamily="66" charset="0"/>
              </a:rPr>
              <a:t>Память</a:t>
            </a:r>
          </a:p>
        </p:txBody>
      </p:sp>
      <p:pic>
        <p:nvPicPr>
          <p:cNvPr id="101379" name="Picture 12" descr="Рисунок1"/>
          <p:cNvPicPr>
            <a:picLocks noGrp="1" noChangeAspect="1" noChangeArrowheads="1"/>
          </p:cNvPicPr>
          <p:nvPr>
            <p:ph sz="half" idx="1"/>
          </p:nvPr>
        </p:nvPicPr>
        <p:blipFill>
          <a:blip r:embed="rId2"/>
          <a:srcRect/>
          <a:stretch>
            <a:fillRect/>
          </a:stretch>
        </p:blipFill>
        <p:spPr>
          <a:xfrm>
            <a:off x="1835150" y="908050"/>
            <a:ext cx="5113338" cy="1498600"/>
          </a:xfrm>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101378" name="Text Box 7"/>
          <p:cNvSpPr txBox="1">
            <a:spLocks noChangeArrowheads="1"/>
          </p:cNvSpPr>
          <p:nvPr/>
        </p:nvSpPr>
        <p:spPr bwMode="auto">
          <a:xfrm>
            <a:off x="447675" y="2565400"/>
            <a:ext cx="8208963" cy="3970318"/>
          </a:xfrm>
          <a:prstGeom prst="rect">
            <a:avLst/>
          </a:prstGeom>
          <a:noFill/>
          <a:ln w="9525">
            <a:noFill/>
            <a:miter lim="800000"/>
            <a:headEnd/>
            <a:tailEnd/>
          </a:ln>
        </p:spPr>
        <p:txBody>
          <a:bodyPr>
            <a:spAutoFit/>
          </a:bodyPr>
          <a:lstStyle/>
          <a:p>
            <a:pPr algn="ctr"/>
            <a:r>
              <a:rPr lang="ru-RU" sz="2800" b="1" u="sng" dirty="0">
                <a:solidFill>
                  <a:srgbClr val="000000"/>
                </a:solidFill>
                <a:latin typeface="Calibri" pitchFamily="34" charset="0"/>
              </a:rPr>
              <a:t>Оперативная память</a:t>
            </a:r>
            <a:r>
              <a:rPr lang="ru-RU" sz="2800" dirty="0">
                <a:solidFill>
                  <a:srgbClr val="000000"/>
                </a:solidFill>
                <a:latin typeface="Calibri" pitchFamily="34" charset="0"/>
              </a:rPr>
              <a:t> (</a:t>
            </a:r>
            <a:r>
              <a:rPr lang="ru-RU" sz="2800" b="1" i="1" dirty="0">
                <a:solidFill>
                  <a:srgbClr val="000000"/>
                </a:solidFill>
                <a:latin typeface="Calibri" pitchFamily="34" charset="0"/>
              </a:rPr>
              <a:t>ОЗУ)     -  </a:t>
            </a:r>
            <a:r>
              <a:rPr lang="ru-RU" sz="2800" i="1" dirty="0">
                <a:solidFill>
                  <a:srgbClr val="000000"/>
                </a:solidFill>
                <a:latin typeface="Calibri" pitchFamily="34" charset="0"/>
              </a:rPr>
              <a:t>память с произвольным доступом</a:t>
            </a:r>
            <a:r>
              <a:rPr lang="ru-RU" sz="2800" dirty="0">
                <a:solidFill>
                  <a:srgbClr val="000000"/>
                </a:solidFill>
                <a:latin typeface="Calibri" pitchFamily="34" charset="0"/>
              </a:rPr>
              <a:t>) — это </a:t>
            </a:r>
            <a:r>
              <a:rPr lang="ru-RU" sz="2800" b="1" dirty="0">
                <a:solidFill>
                  <a:srgbClr val="336600"/>
                </a:solidFill>
                <a:latin typeface="Calibri" pitchFamily="34" charset="0"/>
              </a:rPr>
              <a:t>быстрое</a:t>
            </a:r>
            <a:r>
              <a:rPr lang="ru-RU" sz="2800" dirty="0">
                <a:solidFill>
                  <a:srgbClr val="336600"/>
                </a:solidFill>
                <a:latin typeface="Calibri" pitchFamily="34" charset="0"/>
              </a:rPr>
              <a:t> </a:t>
            </a:r>
            <a:r>
              <a:rPr lang="ru-RU" sz="2800" b="1" dirty="0">
                <a:solidFill>
                  <a:srgbClr val="336600"/>
                </a:solidFill>
                <a:latin typeface="Calibri" pitchFamily="34" charset="0"/>
              </a:rPr>
              <a:t>запоминающее</a:t>
            </a:r>
            <a:r>
              <a:rPr lang="ru-RU" sz="2800" dirty="0">
                <a:solidFill>
                  <a:srgbClr val="336600"/>
                </a:solidFill>
                <a:latin typeface="Calibri" pitchFamily="34" charset="0"/>
              </a:rPr>
              <a:t> </a:t>
            </a:r>
            <a:r>
              <a:rPr lang="ru-RU" sz="2800" b="1" dirty="0">
                <a:solidFill>
                  <a:srgbClr val="336600"/>
                </a:solidFill>
                <a:latin typeface="Calibri" pitchFamily="34" charset="0"/>
              </a:rPr>
              <a:t>устройство</a:t>
            </a:r>
            <a:r>
              <a:rPr lang="ru-RU" sz="2800" dirty="0">
                <a:solidFill>
                  <a:srgbClr val="336600"/>
                </a:solidFill>
                <a:latin typeface="Calibri" pitchFamily="34" charset="0"/>
              </a:rPr>
              <a:t> </a:t>
            </a:r>
            <a:r>
              <a:rPr lang="ru-RU" sz="2800" b="1" dirty="0">
                <a:solidFill>
                  <a:srgbClr val="336600"/>
                </a:solidFill>
                <a:latin typeface="Calibri" pitchFamily="34" charset="0"/>
              </a:rPr>
              <a:t>предназначенное для записи, считывания и хранения</a:t>
            </a:r>
            <a:r>
              <a:rPr lang="ru-RU" sz="2800" dirty="0">
                <a:solidFill>
                  <a:srgbClr val="336600"/>
                </a:solidFill>
                <a:latin typeface="Calibri" pitchFamily="34" charset="0"/>
              </a:rPr>
              <a:t> </a:t>
            </a:r>
            <a:r>
              <a:rPr lang="ru-RU" sz="2800" b="1" dirty="0">
                <a:solidFill>
                  <a:srgbClr val="336600"/>
                </a:solidFill>
                <a:latin typeface="Calibri" pitchFamily="34" charset="0"/>
              </a:rPr>
              <a:t>программ и данных</a:t>
            </a:r>
            <a:r>
              <a:rPr lang="ru-RU" sz="2800" dirty="0">
                <a:solidFill>
                  <a:srgbClr val="336600"/>
                </a:solidFill>
                <a:latin typeface="Calibri" pitchFamily="34" charset="0"/>
              </a:rPr>
              <a:t>.</a:t>
            </a:r>
          </a:p>
          <a:p>
            <a:pPr algn="ctr"/>
            <a:r>
              <a:rPr lang="ru-RU" sz="2800" dirty="0">
                <a:solidFill>
                  <a:srgbClr val="000000"/>
                </a:solidFill>
                <a:latin typeface="Calibri" pitchFamily="34" charset="0"/>
              </a:rPr>
              <a:t>Используется только </a:t>
            </a:r>
            <a:r>
              <a:rPr lang="ru-RU" sz="2800" b="1" dirty="0">
                <a:solidFill>
                  <a:srgbClr val="000000"/>
                </a:solidFill>
                <a:latin typeface="Calibri" pitchFamily="34" charset="0"/>
              </a:rPr>
              <a:t>для временного хранения</a:t>
            </a:r>
            <a:r>
              <a:rPr lang="ru-RU" sz="2800" dirty="0">
                <a:solidFill>
                  <a:srgbClr val="000000"/>
                </a:solidFill>
                <a:latin typeface="Calibri" pitchFamily="34" charset="0"/>
              </a:rPr>
              <a:t> данных и программ, так как, </a:t>
            </a:r>
            <a:r>
              <a:rPr lang="ru-RU" sz="2800" b="1" dirty="0">
                <a:solidFill>
                  <a:srgbClr val="000000"/>
                </a:solidFill>
                <a:latin typeface="Calibri" pitchFamily="34" charset="0"/>
              </a:rPr>
              <a:t>когда машина выключается, все, что находилось в ОЗУ, пропадает</a:t>
            </a:r>
            <a:r>
              <a:rPr lang="ru-RU" sz="2800" dirty="0">
                <a:solidFill>
                  <a:srgbClr val="000000"/>
                </a:solidFill>
                <a:latin typeface="Calibri" pitchFamily="34" charset="0"/>
              </a:rPr>
              <a:t>.</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179388" y="188913"/>
            <a:ext cx="8785225" cy="1143000"/>
          </a:xfrm>
        </p:spPr>
        <p:txBody>
          <a:bodyPr>
            <a:normAutofit fontScale="90000"/>
          </a:bodyPr>
          <a:lstStyle/>
          <a:p>
            <a:pPr eaLnBrk="1" hangingPunct="1"/>
            <a:r>
              <a:rPr lang="ru-RU" sz="4800" b="1" i="1" smtClean="0">
                <a:solidFill>
                  <a:srgbClr val="336600"/>
                </a:solidFill>
                <a:latin typeface="Monotype Corsiva" pitchFamily="66" charset="0"/>
              </a:rPr>
              <a:t>Постоянная  и полупостоянная память</a:t>
            </a:r>
          </a:p>
        </p:txBody>
      </p:sp>
      <p:sp>
        <p:nvSpPr>
          <p:cNvPr id="102402" name="Rectangle 3"/>
          <p:cNvSpPr>
            <a:spLocks noGrp="1" noChangeArrowheads="1"/>
          </p:cNvSpPr>
          <p:nvPr>
            <p:ph idx="1"/>
          </p:nvPr>
        </p:nvSpPr>
        <p:spPr>
          <a:xfrm>
            <a:off x="395288" y="1484313"/>
            <a:ext cx="8064500" cy="2443162"/>
          </a:xfrm>
        </p:spPr>
        <p:txBody>
          <a:bodyPr/>
          <a:lstStyle/>
          <a:p>
            <a:pPr eaLnBrk="1" hangingPunct="1">
              <a:lnSpc>
                <a:spcPct val="90000"/>
              </a:lnSpc>
              <a:buFont typeface="Wingdings" pitchFamily="2" charset="2"/>
              <a:buNone/>
            </a:pPr>
            <a:r>
              <a:rPr lang="ru-RU" b="1" u="sng" smtClean="0"/>
              <a:t>Постоянная память</a:t>
            </a:r>
            <a:r>
              <a:rPr lang="ru-RU" b="1" smtClean="0"/>
              <a:t> </a:t>
            </a:r>
            <a:r>
              <a:rPr lang="ru-RU" smtClean="0"/>
              <a:t>(</a:t>
            </a:r>
            <a:r>
              <a:rPr lang="ru-RU" b="1" smtClean="0"/>
              <a:t>ПЗУ</a:t>
            </a:r>
            <a:r>
              <a:rPr lang="ru-RU" smtClean="0"/>
              <a:t>, англ. </a:t>
            </a:r>
            <a:r>
              <a:rPr lang="ru-RU" b="1" smtClean="0"/>
              <a:t>ROM</a:t>
            </a:r>
            <a:r>
              <a:rPr lang="ru-RU" smtClean="0"/>
              <a:t> , </a:t>
            </a:r>
          </a:p>
          <a:p>
            <a:pPr eaLnBrk="1" hangingPunct="1">
              <a:lnSpc>
                <a:spcPct val="90000"/>
              </a:lnSpc>
              <a:buFont typeface="Wingdings" pitchFamily="2" charset="2"/>
              <a:buNone/>
            </a:pPr>
            <a:r>
              <a:rPr lang="ru-RU" b="1" smtClean="0"/>
              <a:t>R</a:t>
            </a:r>
            <a:r>
              <a:rPr lang="ru-RU" smtClean="0"/>
              <a:t>ead </a:t>
            </a:r>
            <a:r>
              <a:rPr lang="ru-RU" b="1" smtClean="0"/>
              <a:t>O</a:t>
            </a:r>
            <a:r>
              <a:rPr lang="ru-RU" smtClean="0"/>
              <a:t>nly </a:t>
            </a:r>
            <a:r>
              <a:rPr lang="ru-RU" b="1" smtClean="0"/>
              <a:t>M</a:t>
            </a:r>
            <a:r>
              <a:rPr lang="ru-RU" smtClean="0"/>
              <a:t>emory — память только для чтения) — </a:t>
            </a:r>
            <a:r>
              <a:rPr lang="ru-RU" b="1" smtClean="0">
                <a:solidFill>
                  <a:srgbClr val="336600"/>
                </a:solidFill>
              </a:rPr>
              <a:t>энергонезависимая память,</a:t>
            </a:r>
            <a:r>
              <a:rPr lang="ru-RU" smtClean="0">
                <a:solidFill>
                  <a:srgbClr val="336600"/>
                </a:solidFill>
              </a:rPr>
              <a:t> </a:t>
            </a:r>
            <a:r>
              <a:rPr lang="ru-RU" b="1" smtClean="0">
                <a:solidFill>
                  <a:srgbClr val="336600"/>
                </a:solidFill>
              </a:rPr>
              <a:t>используется для хранения данных, которые не потребуют</a:t>
            </a:r>
            <a:r>
              <a:rPr lang="ru-RU" b="1" smtClean="0">
                <a:solidFill>
                  <a:schemeClr val="accent2"/>
                </a:solidFill>
              </a:rPr>
              <a:t> </a:t>
            </a:r>
            <a:r>
              <a:rPr lang="ru-RU" b="1" smtClean="0">
                <a:solidFill>
                  <a:srgbClr val="336600"/>
                </a:solidFill>
              </a:rPr>
              <a:t>изменения.</a:t>
            </a:r>
            <a:endParaRPr lang="ru-RU" smtClean="0">
              <a:solidFill>
                <a:srgbClr val="336600"/>
              </a:solidFill>
            </a:endParaRPr>
          </a:p>
        </p:txBody>
      </p:sp>
      <p:sp>
        <p:nvSpPr>
          <p:cNvPr id="3" name="Нижний колонтитул 2"/>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102403" name="Text Box 6"/>
          <p:cNvSpPr txBox="1">
            <a:spLocks noChangeArrowheads="1"/>
          </p:cNvSpPr>
          <p:nvPr/>
        </p:nvSpPr>
        <p:spPr bwMode="auto">
          <a:xfrm>
            <a:off x="179388" y="5373688"/>
            <a:ext cx="8785225" cy="1200150"/>
          </a:xfrm>
          <a:prstGeom prst="rect">
            <a:avLst/>
          </a:prstGeom>
          <a:noFill/>
          <a:ln w="9525">
            <a:noFill/>
            <a:miter lim="800000"/>
            <a:headEnd/>
            <a:tailEnd/>
          </a:ln>
        </p:spPr>
        <p:txBody>
          <a:bodyPr>
            <a:spAutoFit/>
          </a:bodyPr>
          <a:lstStyle/>
          <a:p>
            <a:pPr algn="ctr">
              <a:spcBef>
                <a:spcPct val="20000"/>
              </a:spcBef>
              <a:buClr>
                <a:srgbClr val="800080"/>
              </a:buClr>
              <a:buSzPct val="90000"/>
              <a:buFont typeface="Wingdings" pitchFamily="2" charset="2"/>
              <a:buNone/>
            </a:pPr>
            <a:r>
              <a:rPr lang="ru-RU" sz="2400">
                <a:solidFill>
                  <a:srgbClr val="000000"/>
                </a:solidFill>
                <a:latin typeface="Calibri" pitchFamily="34" charset="0"/>
              </a:rPr>
              <a:t>Содержание памяти специальным образом </a:t>
            </a:r>
            <a:r>
              <a:rPr lang="ru-RU" sz="2400" b="1">
                <a:solidFill>
                  <a:srgbClr val="000000"/>
                </a:solidFill>
                <a:latin typeface="Calibri" pitchFamily="34" charset="0"/>
              </a:rPr>
              <a:t>“зашивается”</a:t>
            </a:r>
            <a:r>
              <a:rPr lang="ru-RU" sz="2400">
                <a:solidFill>
                  <a:srgbClr val="000000"/>
                </a:solidFill>
                <a:latin typeface="Calibri" pitchFamily="34" charset="0"/>
              </a:rPr>
              <a:t> в устройстве при его изготовлении для постоянного хранения.</a:t>
            </a:r>
            <a:br>
              <a:rPr lang="ru-RU" sz="2400">
                <a:solidFill>
                  <a:srgbClr val="000000"/>
                </a:solidFill>
                <a:latin typeface="Calibri" pitchFamily="34" charset="0"/>
              </a:rPr>
            </a:br>
            <a:r>
              <a:rPr lang="ru-RU" sz="2400" b="1">
                <a:solidFill>
                  <a:srgbClr val="000000"/>
                </a:solidFill>
                <a:latin typeface="Calibri" pitchFamily="34" charset="0"/>
              </a:rPr>
              <a:t>Из ПЗУ можно только читать.</a:t>
            </a:r>
          </a:p>
        </p:txBody>
      </p:sp>
      <p:pic>
        <p:nvPicPr>
          <p:cNvPr id="102404" name="Picture 7" descr="new_pa6"/>
          <p:cNvPicPr>
            <a:picLocks noChangeAspect="1" noChangeArrowheads="1"/>
          </p:cNvPicPr>
          <p:nvPr/>
        </p:nvPicPr>
        <p:blipFill>
          <a:blip r:embed="rId2"/>
          <a:srcRect/>
          <a:stretch>
            <a:fillRect/>
          </a:stretch>
        </p:blipFill>
        <p:spPr bwMode="auto">
          <a:xfrm>
            <a:off x="6216650" y="3279775"/>
            <a:ext cx="2747963" cy="2060575"/>
          </a:xfrm>
          <a:prstGeom prst="rect">
            <a:avLst/>
          </a:prstGeom>
          <a:noFill/>
          <a:ln w="9525">
            <a:noFill/>
            <a:miter lim="800000"/>
            <a:headEnd/>
            <a:tailEnd/>
          </a:ln>
        </p:spPr>
      </p:pic>
      <p:sp>
        <p:nvSpPr>
          <p:cNvPr id="2" name="TextBox 1"/>
          <p:cNvSpPr txBox="1"/>
          <p:nvPr/>
        </p:nvSpPr>
        <p:spPr>
          <a:xfrm>
            <a:off x="128588" y="4094163"/>
            <a:ext cx="6083300" cy="646112"/>
          </a:xfrm>
          <a:prstGeom prst="rect">
            <a:avLst/>
          </a:prstGeom>
          <a:noFill/>
        </p:spPr>
        <p:txBody>
          <a:bodyPr wrap="none">
            <a:spAutoFit/>
          </a:bodyPr>
          <a:lstStyle/>
          <a:p>
            <a:pPr algn="ctr">
              <a:defRPr/>
            </a:pPr>
            <a:r>
              <a:rPr lang="en-US" sz="3600" b="1" dirty="0">
                <a:solidFill>
                  <a:srgbClr val="FF0000"/>
                </a:solidFill>
                <a:latin typeface="+mn-lt"/>
              </a:rPr>
              <a:t>CMOS</a:t>
            </a:r>
            <a:r>
              <a:rPr lang="en-US" sz="3600" dirty="0">
                <a:solidFill>
                  <a:srgbClr val="FF0000"/>
                </a:solidFill>
                <a:latin typeface="+mn-lt"/>
              </a:rPr>
              <a:t> - </a:t>
            </a:r>
            <a:r>
              <a:rPr lang="ru-RU" sz="3600" dirty="0">
                <a:solidFill>
                  <a:srgbClr val="FF0000"/>
                </a:solidFill>
                <a:latin typeface="+mn-lt"/>
              </a:rPr>
              <a:t>питается от батарейки</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2"/>
          <a:srcRect/>
          <a:stretch>
            <a:fillRect/>
          </a:stretch>
        </p:blipFill>
        <p:spPr bwMode="auto">
          <a:xfrm>
            <a:off x="323850" y="3429000"/>
            <a:ext cx="8712200" cy="2247900"/>
          </a:xfrm>
          <a:prstGeom prst="rect">
            <a:avLst/>
          </a:prstGeom>
          <a:noFill/>
          <a:ln w="9525">
            <a:noFill/>
            <a:miter lim="800000"/>
            <a:headEnd/>
            <a:tailEnd/>
          </a:ln>
        </p:spPr>
      </p:pic>
      <p:sp>
        <p:nvSpPr>
          <p:cNvPr id="103426" name="Rectangle 2"/>
          <p:cNvSpPr>
            <a:spLocks noGrp="1" noChangeArrowheads="1"/>
          </p:cNvSpPr>
          <p:nvPr>
            <p:ph type="title"/>
          </p:nvPr>
        </p:nvSpPr>
        <p:spPr>
          <a:xfrm>
            <a:off x="107950" y="38100"/>
            <a:ext cx="8712200" cy="1143000"/>
          </a:xfrm>
        </p:spPr>
        <p:txBody>
          <a:bodyPr/>
          <a:lstStyle/>
          <a:p>
            <a:pPr eaLnBrk="1" hangingPunct="1"/>
            <a:r>
              <a:rPr lang="ru-RU" sz="4800" b="1" i="1" smtClean="0">
                <a:solidFill>
                  <a:srgbClr val="336600"/>
                </a:solidFill>
                <a:latin typeface="Monotype Corsiva" pitchFamily="66" charset="0"/>
              </a:rPr>
              <a:t>Загрузка операционной системы</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4" name="Прямоугольник 3"/>
          <p:cNvSpPr/>
          <p:nvPr/>
        </p:nvSpPr>
        <p:spPr>
          <a:xfrm>
            <a:off x="323850" y="1166813"/>
            <a:ext cx="8280400" cy="1938337"/>
          </a:xfrm>
          <a:prstGeom prst="rect">
            <a:avLst/>
          </a:prstGeom>
        </p:spPr>
        <p:txBody>
          <a:bodyPr>
            <a:spAutoFit/>
          </a:bodyPr>
          <a:lstStyle/>
          <a:p>
            <a:pPr algn="ctr">
              <a:defRPr/>
            </a:pPr>
            <a:r>
              <a:rPr lang="en-US" sz="4000" b="1" dirty="0">
                <a:solidFill>
                  <a:srgbClr val="C00000"/>
                </a:solidFill>
                <a:latin typeface="+mj-lt"/>
              </a:rPr>
              <a:t>BIOS</a:t>
            </a:r>
            <a:r>
              <a:rPr lang="en-US" sz="4000" dirty="0">
                <a:solidFill>
                  <a:srgbClr val="C00000"/>
                </a:solidFill>
                <a:latin typeface="+mj-lt"/>
              </a:rPr>
              <a:t> (</a:t>
            </a:r>
            <a:r>
              <a:rPr lang="ru-RU" sz="4000" dirty="0">
                <a:solidFill>
                  <a:srgbClr val="C00000"/>
                </a:solidFill>
                <a:latin typeface="+mj-lt"/>
              </a:rPr>
              <a:t>англ. </a:t>
            </a:r>
            <a:r>
              <a:rPr lang="en-US" sz="4000" b="1" dirty="0">
                <a:solidFill>
                  <a:srgbClr val="C00000"/>
                </a:solidFill>
                <a:latin typeface="+mj-lt"/>
              </a:rPr>
              <a:t>basic</a:t>
            </a:r>
            <a:r>
              <a:rPr lang="en-US" sz="4000" dirty="0">
                <a:solidFill>
                  <a:srgbClr val="C00000"/>
                </a:solidFill>
                <a:latin typeface="+mj-lt"/>
              </a:rPr>
              <a:t> </a:t>
            </a:r>
            <a:r>
              <a:rPr lang="en-US" sz="4000" b="1" dirty="0">
                <a:solidFill>
                  <a:srgbClr val="C00000"/>
                </a:solidFill>
                <a:latin typeface="+mj-lt"/>
              </a:rPr>
              <a:t>input</a:t>
            </a:r>
            <a:r>
              <a:rPr lang="en-US" sz="4000" dirty="0">
                <a:solidFill>
                  <a:srgbClr val="C00000"/>
                </a:solidFill>
                <a:latin typeface="+mj-lt"/>
              </a:rPr>
              <a:t>/</a:t>
            </a:r>
            <a:r>
              <a:rPr lang="en-US" sz="4000" b="1" dirty="0">
                <a:solidFill>
                  <a:srgbClr val="C00000"/>
                </a:solidFill>
                <a:latin typeface="+mj-lt"/>
              </a:rPr>
              <a:t>output</a:t>
            </a:r>
            <a:r>
              <a:rPr lang="en-US" sz="4000" dirty="0">
                <a:solidFill>
                  <a:srgbClr val="C00000"/>
                </a:solidFill>
                <a:latin typeface="+mj-lt"/>
              </a:rPr>
              <a:t> </a:t>
            </a:r>
            <a:endParaRPr lang="ru-RU" sz="4000" dirty="0">
              <a:solidFill>
                <a:srgbClr val="C00000"/>
              </a:solidFill>
              <a:latin typeface="+mj-lt"/>
            </a:endParaRPr>
          </a:p>
          <a:p>
            <a:pPr algn="ctr">
              <a:defRPr/>
            </a:pPr>
            <a:r>
              <a:rPr lang="en-US" sz="4000" b="1" dirty="0">
                <a:solidFill>
                  <a:srgbClr val="C00000"/>
                </a:solidFill>
                <a:latin typeface="+mj-lt"/>
              </a:rPr>
              <a:t>system</a:t>
            </a:r>
            <a:r>
              <a:rPr lang="en-US" sz="4000" dirty="0">
                <a:solidFill>
                  <a:srgbClr val="C00000"/>
                </a:solidFill>
                <a:latin typeface="+mj-lt"/>
              </a:rPr>
              <a:t> — «</a:t>
            </a:r>
            <a:r>
              <a:rPr lang="ru-RU" sz="4000" dirty="0">
                <a:solidFill>
                  <a:srgbClr val="C00000"/>
                </a:solidFill>
                <a:latin typeface="+mj-lt"/>
              </a:rPr>
              <a:t>базовая система ввода-вывода»)</a:t>
            </a:r>
            <a:r>
              <a:rPr lang="ru-RU" sz="4000" dirty="0">
                <a:solidFill>
                  <a:srgbClr val="C00000"/>
                </a:solidFill>
                <a:latin typeface="Arial"/>
              </a:rPr>
              <a:t> </a:t>
            </a:r>
            <a:endParaRPr lang="ru-RU" sz="4000" dirty="0">
              <a:solidFill>
                <a:srgbClr val="C00000"/>
              </a:solidFill>
            </a:endParaRPr>
          </a:p>
        </p:txBody>
      </p:sp>
      <p:sp>
        <p:nvSpPr>
          <p:cNvPr id="6" name="TextBox 5"/>
          <p:cNvSpPr txBox="1"/>
          <p:nvPr/>
        </p:nvSpPr>
        <p:spPr>
          <a:xfrm>
            <a:off x="323850" y="5748338"/>
            <a:ext cx="8712200" cy="830262"/>
          </a:xfrm>
          <a:prstGeom prst="rect">
            <a:avLst/>
          </a:prstGeom>
          <a:noFill/>
        </p:spPr>
        <p:txBody>
          <a:bodyPr>
            <a:spAutoFit/>
          </a:bodyPr>
          <a:lstStyle/>
          <a:p>
            <a:pPr>
              <a:defRPr/>
            </a:pPr>
            <a:r>
              <a:rPr lang="en-US" sz="2400" dirty="0">
                <a:latin typeface="+mn-lt"/>
              </a:rPr>
              <a:t>POST (Power-ON Self  Test) – </a:t>
            </a:r>
            <a:r>
              <a:rPr lang="ru-RU" sz="2400" dirty="0">
                <a:latin typeface="+mn-lt"/>
              </a:rPr>
              <a:t>программа самотестирования компьютера</a:t>
            </a:r>
          </a:p>
        </p:txBody>
      </p:sp>
      <p:sp>
        <p:nvSpPr>
          <p:cNvPr id="103429" name="TextBox 8"/>
          <p:cNvSpPr txBox="1">
            <a:spLocks noChangeArrowheads="1"/>
          </p:cNvSpPr>
          <p:nvPr/>
        </p:nvSpPr>
        <p:spPr bwMode="auto">
          <a:xfrm>
            <a:off x="2249488" y="5241925"/>
            <a:ext cx="836612" cy="460375"/>
          </a:xfrm>
          <a:prstGeom prst="rect">
            <a:avLst/>
          </a:prstGeom>
          <a:noFill/>
          <a:ln w="9525">
            <a:noFill/>
            <a:miter lim="800000"/>
            <a:headEnd/>
            <a:tailEnd/>
          </a:ln>
        </p:spPr>
        <p:txBody>
          <a:bodyPr wrap="none">
            <a:spAutoFit/>
          </a:bodyPr>
          <a:lstStyle/>
          <a:p>
            <a:pPr algn="ctr"/>
            <a:r>
              <a:rPr lang="en-US" sz="2400">
                <a:latin typeface="Calibri" pitchFamily="34" charset="0"/>
              </a:rPr>
              <a:t>POST</a:t>
            </a:r>
            <a:endParaRPr lang="ru-RU" sz="2400">
              <a:latin typeface="Calibri" pitchFamily="34" charset="0"/>
            </a:endParaRPr>
          </a:p>
        </p:txBody>
      </p:sp>
      <p:sp>
        <p:nvSpPr>
          <p:cNvPr id="10" name="Стрелка вправо 9"/>
          <p:cNvSpPr/>
          <p:nvPr/>
        </p:nvSpPr>
        <p:spPr>
          <a:xfrm>
            <a:off x="1331913" y="5311775"/>
            <a:ext cx="792162" cy="20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179388" y="-315913"/>
            <a:ext cx="8783637" cy="1143001"/>
          </a:xfrm>
        </p:spPr>
        <p:txBody>
          <a:bodyPr/>
          <a:lstStyle/>
          <a:p>
            <a:pPr eaLnBrk="1" hangingPunct="1"/>
            <a:r>
              <a:rPr lang="ru-RU" sz="2800" b="1" i="1" smtClean="0">
                <a:solidFill>
                  <a:srgbClr val="336600"/>
                </a:solidFill>
                <a:latin typeface="Monotype Corsiva" pitchFamily="66" charset="0"/>
              </a:rPr>
              <a:t>Диагностические сигналы </a:t>
            </a:r>
            <a:r>
              <a:rPr lang="en-US" sz="2800" b="1" i="1" smtClean="0">
                <a:solidFill>
                  <a:srgbClr val="336600"/>
                </a:solidFill>
                <a:latin typeface="Monotype Corsiva" pitchFamily="66" charset="0"/>
              </a:rPr>
              <a:t>BIOS</a:t>
            </a:r>
            <a:endParaRPr lang="ru-RU" sz="2800" b="1" i="1" smtClean="0">
              <a:solidFill>
                <a:srgbClr val="336600"/>
              </a:solidFill>
              <a:latin typeface="Monotype Corsiva" pitchFamily="66" charset="0"/>
            </a:endParaRP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graphicFrame>
        <p:nvGraphicFramePr>
          <p:cNvPr id="6" name="Таблица 5"/>
          <p:cNvGraphicFramePr>
            <a:graphicFrameLocks noGrp="1"/>
          </p:cNvGraphicFramePr>
          <p:nvPr/>
        </p:nvGraphicFramePr>
        <p:xfrm>
          <a:off x="342900" y="407988"/>
          <a:ext cx="8496944" cy="6427820"/>
        </p:xfrm>
        <a:graphic>
          <a:graphicData uri="http://schemas.openxmlformats.org/drawingml/2006/table">
            <a:tbl>
              <a:tblPr firstRow="1" firstCol="1" bandRow="1">
                <a:tableStyleId>{5C22544A-7EE6-4342-B048-85BDC9FD1C3A}</a:tableStyleId>
              </a:tblPr>
              <a:tblGrid>
                <a:gridCol w="2664296"/>
                <a:gridCol w="5832648"/>
              </a:tblGrid>
              <a:tr h="409080">
                <a:tc>
                  <a:txBody>
                    <a:bodyPr/>
                    <a:lstStyle/>
                    <a:p>
                      <a:pPr>
                        <a:lnSpc>
                          <a:spcPct val="115000"/>
                        </a:lnSpc>
                        <a:spcAft>
                          <a:spcPts val="0"/>
                        </a:spcAft>
                      </a:pPr>
                      <a:r>
                        <a:rPr lang="ru-RU" sz="1600" dirty="0">
                          <a:effectLst/>
                        </a:rPr>
                        <a:t>Комбинация</a:t>
                      </a:r>
                      <a:br>
                        <a:rPr lang="ru-RU" sz="1600" dirty="0">
                          <a:effectLst/>
                        </a:rPr>
                      </a:br>
                      <a:r>
                        <a:rPr lang="ru-RU" sz="1600" dirty="0">
                          <a:effectLst/>
                        </a:rPr>
                        <a:t>сигналов</a:t>
                      </a:r>
                      <a:endParaRPr lang="ru-RU" sz="1600" dirty="0">
                        <a:effectLst/>
                        <a:latin typeface="Calibri"/>
                        <a:ea typeface="Calibri"/>
                        <a:cs typeface="Times New Roman"/>
                      </a:endParaRPr>
                    </a:p>
                  </a:txBody>
                  <a:tcPr marL="13929" marR="13929" marT="13929" marB="13929" anchor="ctr"/>
                </a:tc>
                <a:tc>
                  <a:txBody>
                    <a:bodyPr/>
                    <a:lstStyle/>
                    <a:p>
                      <a:pPr>
                        <a:lnSpc>
                          <a:spcPct val="115000"/>
                        </a:lnSpc>
                        <a:spcAft>
                          <a:spcPts val="0"/>
                        </a:spcAft>
                      </a:pPr>
                      <a:r>
                        <a:rPr lang="ru-RU" sz="1600">
                          <a:effectLst/>
                        </a:rPr>
                        <a:t>Возможная причина неисправности,</a:t>
                      </a:r>
                      <a:br>
                        <a:rPr lang="ru-RU" sz="1600">
                          <a:effectLst/>
                        </a:rPr>
                      </a:br>
                      <a:r>
                        <a:rPr lang="ru-RU" sz="1600">
                          <a:effectLst/>
                        </a:rPr>
                        <a:t>рекомендации по устранению</a:t>
                      </a:r>
                      <a:endParaRPr lang="ru-RU" sz="1600">
                        <a:effectLst/>
                        <a:latin typeface="Calibri"/>
                        <a:ea typeface="Calibri"/>
                        <a:cs typeface="Times New Roman"/>
                      </a:endParaRPr>
                    </a:p>
                  </a:txBody>
                  <a:tcPr marL="13929" marR="13929" marT="13929" marB="13929" anchor="ctr"/>
                </a:tc>
              </a:tr>
              <a:tr h="409080">
                <a:tc>
                  <a:txBody>
                    <a:bodyPr/>
                    <a:lstStyle/>
                    <a:p>
                      <a:pPr>
                        <a:lnSpc>
                          <a:spcPct val="115000"/>
                        </a:lnSpc>
                        <a:spcAft>
                          <a:spcPts val="0"/>
                        </a:spcAft>
                      </a:pPr>
                      <a:r>
                        <a:rPr lang="ru-RU" sz="1600" dirty="0">
                          <a:effectLst/>
                        </a:rPr>
                        <a:t>Сигналов нет</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a:effectLst/>
                        </a:rPr>
                        <a:t>Возможно, неисправен блок питания системного блока или соединительные кабели, соединяющие основные компоненты ПК.</a:t>
                      </a:r>
                      <a:endParaRPr lang="ru-RU" sz="1600">
                        <a:effectLst/>
                        <a:latin typeface="Calibri"/>
                        <a:ea typeface="Calibri"/>
                        <a:cs typeface="Times New Roman"/>
                      </a:endParaRPr>
                    </a:p>
                  </a:txBody>
                  <a:tcPr marL="13929" marR="13929" marT="13929" marB="13929"/>
                </a:tc>
              </a:tr>
              <a:tr h="409080">
                <a:tc>
                  <a:txBody>
                    <a:bodyPr/>
                    <a:lstStyle/>
                    <a:p>
                      <a:pPr>
                        <a:lnSpc>
                          <a:spcPct val="115000"/>
                        </a:lnSpc>
                        <a:spcAft>
                          <a:spcPts val="0"/>
                        </a:spcAft>
                      </a:pPr>
                      <a:r>
                        <a:rPr lang="ru-RU" sz="1600" dirty="0">
                          <a:effectLst/>
                        </a:rPr>
                        <a:t>Непрерывный</a:t>
                      </a:r>
                      <a:br>
                        <a:rPr lang="ru-RU" sz="1600" dirty="0">
                          <a:effectLst/>
                        </a:rPr>
                      </a:br>
                      <a:r>
                        <a:rPr lang="ru-RU" sz="1600" dirty="0">
                          <a:effectLst/>
                        </a:rPr>
                        <a:t>сигнал</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Скорее всего, неисправен блок питания системного блока.</a:t>
                      </a:r>
                      <a:br>
                        <a:rPr lang="ru-RU" sz="1600" dirty="0">
                          <a:effectLst/>
                        </a:rPr>
                      </a:br>
                      <a:endParaRPr lang="ru-RU" sz="1600" dirty="0">
                        <a:effectLst/>
                        <a:latin typeface="Calibri"/>
                        <a:ea typeface="Calibri"/>
                        <a:cs typeface="Times New Roman"/>
                      </a:endParaRPr>
                    </a:p>
                  </a:txBody>
                  <a:tcPr marL="13929" marR="13929" marT="13929" marB="13929"/>
                </a:tc>
              </a:tr>
              <a:tr h="409080">
                <a:tc>
                  <a:txBody>
                    <a:bodyPr/>
                    <a:lstStyle/>
                    <a:p>
                      <a:pPr>
                        <a:lnSpc>
                          <a:spcPct val="115000"/>
                        </a:lnSpc>
                        <a:spcAft>
                          <a:spcPts val="0"/>
                        </a:spcAft>
                      </a:pPr>
                      <a:r>
                        <a:rPr lang="ru-RU" sz="1600">
                          <a:effectLst/>
                        </a:rPr>
                        <a:t>Один короткий</a:t>
                      </a:r>
                      <a:br>
                        <a:rPr lang="ru-RU" sz="1600">
                          <a:effectLst/>
                        </a:rPr>
                      </a:br>
                      <a:r>
                        <a:rPr lang="ru-RU" sz="1600">
                          <a:effectLst/>
                        </a:rPr>
                        <a:t>сигнал</a:t>
                      </a:r>
                      <a:endParaRPr lang="ru-RU" sz="160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Этот сигнал можно услышать при каждом включении компьютера, когда все компоненты ПК работают нормально</a:t>
                      </a:r>
                      <a:endParaRPr lang="ru-RU" sz="1600" dirty="0">
                        <a:effectLst/>
                        <a:latin typeface="Calibri"/>
                        <a:ea typeface="Calibri"/>
                        <a:cs typeface="Times New Roman"/>
                      </a:endParaRPr>
                    </a:p>
                  </a:txBody>
                  <a:tcPr marL="13929" marR="13929" marT="13929" marB="13929"/>
                </a:tc>
              </a:tr>
              <a:tr h="595226">
                <a:tc>
                  <a:txBody>
                    <a:bodyPr/>
                    <a:lstStyle/>
                    <a:p>
                      <a:pPr>
                        <a:lnSpc>
                          <a:spcPct val="115000"/>
                        </a:lnSpc>
                        <a:spcAft>
                          <a:spcPts val="0"/>
                        </a:spcAft>
                      </a:pPr>
                      <a:r>
                        <a:rPr lang="ru-RU" sz="1600" dirty="0">
                          <a:effectLst/>
                        </a:rPr>
                        <a:t>Один </a:t>
                      </a:r>
                      <a:r>
                        <a:rPr lang="ru-RU" sz="1600" dirty="0" smtClean="0">
                          <a:effectLst/>
                        </a:rPr>
                        <a:t>короткий</a:t>
                      </a:r>
                      <a:r>
                        <a:rPr lang="en-US" sz="1600" baseline="0" dirty="0" smtClean="0">
                          <a:effectLst/>
                        </a:rPr>
                        <a:t> </a:t>
                      </a:r>
                      <a:r>
                        <a:rPr lang="ru-RU" sz="1600" dirty="0" smtClean="0">
                          <a:effectLst/>
                        </a:rPr>
                        <a:t>повторяющийся</a:t>
                      </a:r>
                      <a:r>
                        <a:rPr lang="ru-RU" sz="1600" dirty="0">
                          <a:effectLst/>
                        </a:rPr>
                        <a:t/>
                      </a:r>
                      <a:br>
                        <a:rPr lang="ru-RU" sz="1600" dirty="0">
                          <a:effectLst/>
                        </a:rPr>
                      </a:br>
                      <a:r>
                        <a:rPr lang="ru-RU" sz="1600" dirty="0">
                          <a:effectLst/>
                        </a:rPr>
                        <a:t>сигнал</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Ошибка регенерации оперативной памяти. </a:t>
                      </a:r>
                      <a:endParaRPr lang="ru-RU" sz="1600" dirty="0">
                        <a:effectLst/>
                        <a:latin typeface="Calibri"/>
                        <a:ea typeface="Calibri"/>
                        <a:cs typeface="Times New Roman"/>
                      </a:endParaRPr>
                    </a:p>
                  </a:txBody>
                  <a:tcPr marL="13929" marR="13929" marT="13929" marB="13929"/>
                </a:tc>
              </a:tr>
              <a:tr h="409080">
                <a:tc>
                  <a:txBody>
                    <a:bodyPr/>
                    <a:lstStyle/>
                    <a:p>
                      <a:pPr>
                        <a:lnSpc>
                          <a:spcPct val="115000"/>
                        </a:lnSpc>
                        <a:spcAft>
                          <a:spcPts val="0"/>
                        </a:spcAft>
                      </a:pPr>
                      <a:r>
                        <a:rPr lang="ru-RU" sz="1600" dirty="0">
                          <a:effectLst/>
                        </a:rPr>
                        <a:t>Два </a:t>
                      </a:r>
                      <a:r>
                        <a:rPr lang="ru-RU" sz="1600" dirty="0" smtClean="0">
                          <a:effectLst/>
                        </a:rPr>
                        <a:t>коротких</a:t>
                      </a:r>
                      <a:r>
                        <a:rPr lang="en-US" sz="1600" baseline="0" dirty="0" smtClean="0">
                          <a:effectLst/>
                        </a:rPr>
                        <a:t> </a:t>
                      </a:r>
                      <a:r>
                        <a:rPr lang="ru-RU" sz="1600" dirty="0" smtClean="0">
                          <a:effectLst/>
                        </a:rPr>
                        <a:t>сигнала</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Обнаружены какие-то незначительные ошибки. </a:t>
                      </a:r>
                      <a:endParaRPr lang="ru-RU" sz="1600" dirty="0">
                        <a:effectLst/>
                        <a:latin typeface="Calibri"/>
                        <a:ea typeface="Calibri"/>
                        <a:cs typeface="Times New Roman"/>
                      </a:endParaRPr>
                    </a:p>
                  </a:txBody>
                  <a:tcPr marL="13929" marR="13929" marT="13929" marB="13929"/>
                </a:tc>
              </a:tr>
              <a:tr h="466592">
                <a:tc>
                  <a:txBody>
                    <a:bodyPr/>
                    <a:lstStyle/>
                    <a:p>
                      <a:pPr>
                        <a:lnSpc>
                          <a:spcPct val="115000"/>
                        </a:lnSpc>
                        <a:spcAft>
                          <a:spcPts val="0"/>
                        </a:spcAft>
                      </a:pPr>
                      <a:r>
                        <a:rPr lang="ru-RU" sz="1600" dirty="0">
                          <a:effectLst/>
                        </a:rPr>
                        <a:t>Три </a:t>
                      </a:r>
                      <a:r>
                        <a:rPr lang="ru-RU" sz="1600" dirty="0" smtClean="0">
                          <a:effectLst/>
                        </a:rPr>
                        <a:t>длинных</a:t>
                      </a:r>
                      <a:r>
                        <a:rPr lang="en-US" sz="1600" baseline="0" dirty="0" smtClean="0">
                          <a:effectLst/>
                        </a:rPr>
                        <a:t> </a:t>
                      </a:r>
                      <a:r>
                        <a:rPr lang="ru-RU" sz="1600" dirty="0" smtClean="0">
                          <a:effectLst/>
                        </a:rPr>
                        <a:t>сигнала</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Ошибка при инициализации контроллера клавиатуры. </a:t>
                      </a:r>
                      <a:endParaRPr lang="ru-RU" sz="1600" dirty="0">
                        <a:effectLst/>
                        <a:latin typeface="Calibri"/>
                        <a:ea typeface="Calibri"/>
                        <a:cs typeface="Times New Roman"/>
                      </a:endParaRPr>
                    </a:p>
                  </a:txBody>
                  <a:tcPr marL="13929" marR="13929" marT="13929" marB="13929"/>
                </a:tc>
              </a:tr>
              <a:tr h="621713">
                <a:tc>
                  <a:txBody>
                    <a:bodyPr/>
                    <a:lstStyle/>
                    <a:p>
                      <a:pPr>
                        <a:lnSpc>
                          <a:spcPct val="115000"/>
                        </a:lnSpc>
                        <a:spcAft>
                          <a:spcPts val="0"/>
                        </a:spcAft>
                      </a:pPr>
                      <a:r>
                        <a:rPr lang="ru-RU" sz="1600" dirty="0">
                          <a:effectLst/>
                        </a:rPr>
                        <a:t>Один длинный</a:t>
                      </a:r>
                      <a:br>
                        <a:rPr lang="ru-RU" sz="1600" dirty="0">
                          <a:effectLst/>
                        </a:rPr>
                      </a:br>
                      <a:r>
                        <a:rPr lang="ru-RU" sz="1600" dirty="0">
                          <a:effectLst/>
                        </a:rPr>
                        <a:t>плюс один короткий сигнал</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Ошибка инициализации оперативной памяти. </a:t>
                      </a:r>
                      <a:endParaRPr lang="ru-RU" sz="1600" dirty="0">
                        <a:effectLst/>
                        <a:latin typeface="Calibri"/>
                        <a:ea typeface="Calibri"/>
                        <a:cs typeface="Times New Roman"/>
                      </a:endParaRPr>
                    </a:p>
                  </a:txBody>
                  <a:tcPr marL="13929" marR="13929" marT="13929" marB="13929"/>
                </a:tc>
              </a:tr>
              <a:tr h="621713">
                <a:tc>
                  <a:txBody>
                    <a:bodyPr/>
                    <a:lstStyle/>
                    <a:p>
                      <a:pPr>
                        <a:lnSpc>
                          <a:spcPct val="115000"/>
                        </a:lnSpc>
                        <a:spcAft>
                          <a:spcPts val="0"/>
                        </a:spcAft>
                      </a:pPr>
                      <a:r>
                        <a:rPr lang="ru-RU" sz="1600" dirty="0">
                          <a:effectLst/>
                        </a:rPr>
                        <a:t>Один длинный</a:t>
                      </a:r>
                      <a:br>
                        <a:rPr lang="ru-RU" sz="1600" dirty="0">
                          <a:effectLst/>
                        </a:rPr>
                      </a:br>
                      <a:r>
                        <a:rPr lang="ru-RU" sz="1600" dirty="0">
                          <a:effectLst/>
                        </a:rPr>
                        <a:t>плюс два коротких сигнала</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Ошибка инициализации </a:t>
                      </a:r>
                      <a:r>
                        <a:rPr lang="ru-RU" sz="1600" dirty="0" err="1">
                          <a:effectLst/>
                        </a:rPr>
                        <a:t>видеоплаты</a:t>
                      </a:r>
                      <a:r>
                        <a:rPr lang="ru-RU" sz="1600" dirty="0">
                          <a:effectLst/>
                        </a:rPr>
                        <a:t>. </a:t>
                      </a:r>
                      <a:endParaRPr lang="ru-RU" sz="1600" dirty="0">
                        <a:effectLst/>
                        <a:latin typeface="Calibri"/>
                        <a:ea typeface="Calibri"/>
                        <a:cs typeface="Times New Roman"/>
                      </a:endParaRPr>
                    </a:p>
                  </a:txBody>
                  <a:tcPr marL="13929" marR="13929" marT="13929" marB="13929"/>
                </a:tc>
              </a:tr>
              <a:tr h="595226">
                <a:tc>
                  <a:txBody>
                    <a:bodyPr/>
                    <a:lstStyle/>
                    <a:p>
                      <a:pPr>
                        <a:lnSpc>
                          <a:spcPct val="115000"/>
                        </a:lnSpc>
                        <a:spcAft>
                          <a:spcPts val="0"/>
                        </a:spcAft>
                      </a:pPr>
                      <a:r>
                        <a:rPr lang="ru-RU" sz="1600" dirty="0">
                          <a:effectLst/>
                        </a:rPr>
                        <a:t>Один </a:t>
                      </a:r>
                      <a:r>
                        <a:rPr lang="ru-RU" sz="1600" dirty="0" smtClean="0">
                          <a:effectLst/>
                        </a:rPr>
                        <a:t>длинный</a:t>
                      </a:r>
                      <a:r>
                        <a:rPr lang="en-US" sz="1600" baseline="0" dirty="0" smtClean="0">
                          <a:effectLst/>
                        </a:rPr>
                        <a:t> </a:t>
                      </a:r>
                      <a:r>
                        <a:rPr lang="ru-RU" sz="1600" dirty="0" smtClean="0">
                          <a:effectLst/>
                        </a:rPr>
                        <a:t>плюс </a:t>
                      </a:r>
                      <a:r>
                        <a:rPr lang="ru-RU" sz="1600" dirty="0">
                          <a:effectLst/>
                        </a:rPr>
                        <a:t>девять</a:t>
                      </a:r>
                      <a:br>
                        <a:rPr lang="ru-RU" sz="1600" dirty="0">
                          <a:effectLst/>
                        </a:rPr>
                      </a:br>
                      <a:r>
                        <a:rPr lang="ru-RU" sz="1600" dirty="0">
                          <a:effectLst/>
                        </a:rPr>
                        <a:t>коротких сигналов</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Ошибка чтения данных из микросхемы постоянной памяти (BIOS).</a:t>
                      </a:r>
                      <a:br>
                        <a:rPr lang="ru-RU" sz="1600" dirty="0">
                          <a:effectLst/>
                        </a:rPr>
                      </a:br>
                      <a:endParaRPr lang="ru-RU" sz="1600" dirty="0">
                        <a:effectLst/>
                        <a:latin typeface="Calibri"/>
                        <a:ea typeface="Calibri"/>
                        <a:cs typeface="Times New Roman"/>
                      </a:endParaRPr>
                    </a:p>
                  </a:txBody>
                  <a:tcPr marL="13929" marR="13929" marT="13929" marB="13929"/>
                </a:tc>
              </a:tr>
              <a:tr h="409080">
                <a:tc>
                  <a:txBody>
                    <a:bodyPr/>
                    <a:lstStyle/>
                    <a:p>
                      <a:pPr>
                        <a:lnSpc>
                          <a:spcPct val="115000"/>
                        </a:lnSpc>
                        <a:spcAft>
                          <a:spcPts val="0"/>
                        </a:spcAft>
                      </a:pPr>
                      <a:r>
                        <a:rPr lang="ru-RU" sz="1600" dirty="0">
                          <a:effectLst/>
                        </a:rPr>
                        <a:t>Один </a:t>
                      </a:r>
                      <a:r>
                        <a:rPr lang="ru-RU" sz="1600" dirty="0" smtClean="0">
                          <a:effectLst/>
                        </a:rPr>
                        <a:t>длинный</a:t>
                      </a:r>
                      <a:r>
                        <a:rPr lang="en-US" sz="1600" baseline="0" dirty="0" smtClean="0">
                          <a:effectLst/>
                        </a:rPr>
                        <a:t> </a:t>
                      </a:r>
                      <a:r>
                        <a:rPr lang="ru-RU" sz="1600" dirty="0" smtClean="0">
                          <a:effectLst/>
                        </a:rPr>
                        <a:t>повторяющийся</a:t>
                      </a:r>
                      <a:endParaRPr lang="ru-RU" sz="1600" dirty="0">
                        <a:effectLst/>
                        <a:latin typeface="Calibri"/>
                        <a:ea typeface="Calibri"/>
                        <a:cs typeface="Times New Roman"/>
                      </a:endParaRPr>
                    </a:p>
                  </a:txBody>
                  <a:tcPr marL="13929" marR="13929" marT="13929" marB="13929"/>
                </a:tc>
                <a:tc>
                  <a:txBody>
                    <a:bodyPr/>
                    <a:lstStyle/>
                    <a:p>
                      <a:pPr>
                        <a:lnSpc>
                          <a:spcPct val="115000"/>
                        </a:lnSpc>
                        <a:spcAft>
                          <a:spcPts val="0"/>
                        </a:spcAft>
                      </a:pPr>
                      <a:r>
                        <a:rPr lang="ru-RU" sz="1600" dirty="0">
                          <a:effectLst/>
                        </a:rPr>
                        <a:t>Ошибка инициализации оперативной памяти. </a:t>
                      </a:r>
                      <a:endParaRPr lang="ru-RU" sz="1600" dirty="0">
                        <a:effectLst/>
                        <a:latin typeface="Calibri"/>
                        <a:ea typeface="Calibri"/>
                        <a:cs typeface="Times New Roman"/>
                      </a:endParaRPr>
                    </a:p>
                  </a:txBody>
                  <a:tcPr marL="13929" marR="13929" marT="13929" marB="13929"/>
                </a:tc>
              </a:tr>
            </a:tbl>
          </a:graphicData>
        </a:graphic>
      </p:graphicFrame>
      <p:pic>
        <p:nvPicPr>
          <p:cNvPr id="104488" name="Picture 2"/>
          <p:cNvPicPr>
            <a:picLocks noChangeAspect="1" noChangeArrowheads="1"/>
          </p:cNvPicPr>
          <p:nvPr/>
        </p:nvPicPr>
        <p:blipFill>
          <a:blip r:embed="rId2"/>
          <a:srcRect/>
          <a:stretch>
            <a:fillRect/>
          </a:stretch>
        </p:blipFill>
        <p:spPr bwMode="auto">
          <a:xfrm>
            <a:off x="7235825" y="2565400"/>
            <a:ext cx="1603375" cy="13684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ChangeArrowheads="1"/>
          </p:cNvSpPr>
          <p:nvPr/>
        </p:nvSpPr>
        <p:spPr bwMode="auto">
          <a:xfrm>
            <a:off x="0" y="260350"/>
            <a:ext cx="9144000" cy="6408738"/>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pic>
        <p:nvPicPr>
          <p:cNvPr id="6" name="Прямоугольник 5"/>
          <p:cNvPicPr>
            <a:picLocks noChangeArrowheads="1"/>
          </p:cNvPicPr>
          <p:nvPr/>
        </p:nvPicPr>
        <p:blipFill>
          <a:blip r:embed="rId2"/>
          <a:srcRect/>
          <a:stretch>
            <a:fillRect/>
          </a:stretch>
        </p:blipFill>
        <p:spPr bwMode="auto">
          <a:xfrm>
            <a:off x="-36513" y="1511300"/>
            <a:ext cx="9247188" cy="2012950"/>
          </a:xfrm>
          <a:prstGeom prst="rect">
            <a:avLst/>
          </a:prstGeom>
          <a:noFill/>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Содержимое 4"/>
          <p:cNvSpPr>
            <a:spLocks noGrp="1"/>
          </p:cNvSpPr>
          <p:nvPr>
            <p:ph idx="1"/>
          </p:nvPr>
        </p:nvSpPr>
        <p:spPr>
          <a:xfrm>
            <a:off x="382588" y="25400"/>
            <a:ext cx="8229600" cy="5554663"/>
          </a:xfrm>
        </p:spPr>
        <p:txBody>
          <a:bodyPr/>
          <a:lstStyle/>
          <a:p>
            <a:pPr eaLnBrk="1" hangingPunct="1">
              <a:spcBef>
                <a:spcPts val="0"/>
              </a:spcBef>
              <a:buFont typeface="Wingdings" pitchFamily="2" charset="2"/>
              <a:buNone/>
              <a:defRPr/>
            </a:pPr>
            <a:r>
              <a:rPr lang="ru-RU" sz="4000" b="1" i="1" dirty="0" smtClean="0">
                <a:solidFill>
                  <a:schemeClr val="accent3">
                    <a:lumMod val="50000"/>
                  </a:schemeClr>
                </a:solidFill>
              </a:rPr>
              <a:t>Компьютер</a:t>
            </a:r>
            <a:r>
              <a:rPr lang="ru-RU" dirty="0" smtClean="0"/>
              <a:t> </a:t>
            </a:r>
          </a:p>
          <a:p>
            <a:pPr eaLnBrk="1" hangingPunct="1">
              <a:spcBef>
                <a:spcPts val="0"/>
              </a:spcBef>
              <a:buFont typeface="Wingdings" pitchFamily="2" charset="2"/>
              <a:buNone/>
              <a:defRPr/>
            </a:pPr>
            <a:r>
              <a:rPr lang="ru-RU" dirty="0" smtClean="0"/>
              <a:t>(</a:t>
            </a:r>
            <a:r>
              <a:rPr lang="ru-RU" sz="2400" i="1" dirty="0" smtClean="0"/>
              <a:t>англ. </a:t>
            </a:r>
            <a:r>
              <a:rPr lang="ru-RU" sz="2400" b="1" i="1" dirty="0" err="1" smtClean="0">
                <a:solidFill>
                  <a:srgbClr val="0000FF"/>
                </a:solidFill>
              </a:rPr>
              <a:t>computer</a:t>
            </a:r>
            <a:r>
              <a:rPr lang="ru-RU" sz="2400" i="1" dirty="0" smtClean="0"/>
              <a:t> — вычислитель</a:t>
            </a:r>
            <a:r>
              <a:rPr lang="ru-RU" dirty="0" smtClean="0"/>
              <a:t>) </a:t>
            </a:r>
          </a:p>
          <a:p>
            <a:pPr eaLnBrk="1" hangingPunct="1">
              <a:spcBef>
                <a:spcPts val="0"/>
              </a:spcBef>
              <a:buFont typeface="Wingdings" pitchFamily="2" charset="2"/>
              <a:buNone/>
              <a:defRPr/>
            </a:pPr>
            <a:r>
              <a:rPr lang="ru-RU" dirty="0" smtClean="0"/>
              <a:t>– это универсальное </a:t>
            </a:r>
          </a:p>
          <a:p>
            <a:pPr eaLnBrk="1" hangingPunct="1">
              <a:spcBef>
                <a:spcPts val="0"/>
              </a:spcBef>
              <a:buFont typeface="Wingdings" pitchFamily="2" charset="2"/>
              <a:buNone/>
              <a:defRPr/>
            </a:pPr>
            <a:r>
              <a:rPr lang="ru-RU" dirty="0" smtClean="0"/>
              <a:t>техническое средство для </a:t>
            </a:r>
          </a:p>
          <a:p>
            <a:pPr eaLnBrk="1" hangingPunct="1">
              <a:spcBef>
                <a:spcPts val="0"/>
              </a:spcBef>
              <a:buFont typeface="Wingdings" pitchFamily="2" charset="2"/>
              <a:buNone/>
              <a:defRPr/>
            </a:pPr>
            <a:r>
              <a:rPr lang="ru-RU" dirty="0" smtClean="0"/>
              <a:t>работы с информацией.</a:t>
            </a:r>
            <a:endParaRPr lang="en-US" dirty="0" smtClean="0"/>
          </a:p>
          <a:p>
            <a:pPr eaLnBrk="1" hangingPunct="1">
              <a:defRPr/>
            </a:pPr>
            <a:r>
              <a:rPr lang="ru-RU" dirty="0" smtClean="0"/>
              <a:t>Основу компьютеров образует </a:t>
            </a:r>
            <a:r>
              <a:rPr lang="ru-RU" b="1" i="1" dirty="0" smtClean="0"/>
              <a:t>аппаратура</a:t>
            </a:r>
            <a:r>
              <a:rPr lang="ru-RU" dirty="0" smtClean="0"/>
              <a:t> (</a:t>
            </a:r>
            <a:r>
              <a:rPr lang="ru-RU" b="1" dirty="0" err="1" smtClean="0">
                <a:solidFill>
                  <a:srgbClr val="0000FF"/>
                </a:solidFill>
              </a:rPr>
              <a:t>HardWare</a:t>
            </a:r>
            <a:r>
              <a:rPr lang="ru-RU" dirty="0" smtClean="0"/>
              <a:t>).</a:t>
            </a:r>
          </a:p>
          <a:p>
            <a:pPr eaLnBrk="1" hangingPunct="1">
              <a:defRPr/>
            </a:pPr>
            <a:r>
              <a:rPr lang="ru-RU" dirty="0" smtClean="0"/>
              <a:t>Принцип действия компьютеров состоит в выполнении </a:t>
            </a:r>
            <a:r>
              <a:rPr lang="ru-RU" b="1" dirty="0" smtClean="0"/>
              <a:t>программ</a:t>
            </a:r>
            <a:r>
              <a:rPr lang="ru-RU" dirty="0" smtClean="0"/>
              <a:t> (</a:t>
            </a:r>
            <a:r>
              <a:rPr lang="ru-RU" b="1" dirty="0" err="1" smtClean="0">
                <a:solidFill>
                  <a:srgbClr val="0000FF"/>
                </a:solidFill>
              </a:rPr>
              <a:t>SoftWare</a:t>
            </a:r>
            <a:r>
              <a:rPr lang="ru-RU" dirty="0" smtClean="0"/>
              <a:t>).</a:t>
            </a:r>
          </a:p>
          <a:p>
            <a:pPr eaLnBrk="1" hangingPunct="1">
              <a:buFont typeface="Arial" charset="0"/>
              <a:buNone/>
              <a:defRPr/>
            </a:pPr>
            <a:endParaRPr lang="ru-RU" dirty="0" smtClean="0"/>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pic>
        <p:nvPicPr>
          <p:cNvPr id="86018"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64163" y="404813"/>
            <a:ext cx="3135312" cy="2219325"/>
          </a:xfrm>
          <a:prstGeom prst="rect">
            <a:avLst/>
          </a:prstGeom>
          <a:noFill/>
          <a:ln w="9525">
            <a:noFill/>
            <a:miter lim="800000"/>
            <a:headEnd/>
            <a:tailEnd/>
          </a:ln>
        </p:spPr>
      </p:pic>
      <p:sp>
        <p:nvSpPr>
          <p:cNvPr id="86019" name="Прямоугольник 1"/>
          <p:cNvSpPr>
            <a:spLocks noChangeArrowheads="1"/>
          </p:cNvSpPr>
          <p:nvPr/>
        </p:nvSpPr>
        <p:spPr bwMode="auto">
          <a:xfrm>
            <a:off x="406400" y="5305425"/>
            <a:ext cx="8353425" cy="1200150"/>
          </a:xfrm>
          <a:prstGeom prst="rect">
            <a:avLst/>
          </a:prstGeom>
          <a:noFill/>
          <a:ln w="9525">
            <a:noFill/>
            <a:miter lim="800000"/>
            <a:headEnd/>
            <a:tailEnd/>
          </a:ln>
        </p:spPr>
        <p:txBody>
          <a:bodyPr>
            <a:spAutoFit/>
          </a:bodyPr>
          <a:lstStyle/>
          <a:p>
            <a:pPr algn="ctr"/>
            <a:r>
              <a:rPr lang="ru-RU" sz="2400" b="1">
                <a:solidFill>
                  <a:srgbClr val="C00000"/>
                </a:solidFill>
                <a:latin typeface="Calibri" pitchFamily="34" charset="0"/>
                <a:ea typeface="Microsoft Himalaya"/>
                <a:cs typeface="Calibri" pitchFamily="34" charset="0"/>
              </a:rPr>
              <a:t>В информатике выделяют три части: </a:t>
            </a:r>
            <a:r>
              <a:rPr lang="ru-RU" sz="2400" b="1" u="sng">
                <a:solidFill>
                  <a:srgbClr val="C00000"/>
                </a:solidFill>
                <a:latin typeface="Calibri" pitchFamily="34" charset="0"/>
                <a:ea typeface="Microsoft Himalaya"/>
                <a:cs typeface="Calibri" pitchFamily="34" charset="0"/>
              </a:rPr>
              <a:t>Hardware</a:t>
            </a:r>
            <a:r>
              <a:rPr lang="ru-RU" sz="2400" b="1">
                <a:solidFill>
                  <a:srgbClr val="C00000"/>
                </a:solidFill>
                <a:latin typeface="Calibri" pitchFamily="34" charset="0"/>
                <a:ea typeface="Microsoft Himalaya"/>
                <a:cs typeface="Calibri" pitchFamily="34" charset="0"/>
              </a:rPr>
              <a:t> (устройства ЭВМ), </a:t>
            </a:r>
            <a:r>
              <a:rPr lang="ru-RU" sz="2400" b="1" u="sng">
                <a:solidFill>
                  <a:srgbClr val="C00000"/>
                </a:solidFill>
                <a:latin typeface="Calibri" pitchFamily="34" charset="0"/>
                <a:ea typeface="Microsoft Himalaya"/>
                <a:cs typeface="Calibri" pitchFamily="34" charset="0"/>
              </a:rPr>
              <a:t>Software</a:t>
            </a:r>
            <a:r>
              <a:rPr lang="ru-RU" sz="2400" b="1">
                <a:solidFill>
                  <a:srgbClr val="C00000"/>
                </a:solidFill>
                <a:latin typeface="Calibri" pitchFamily="34" charset="0"/>
                <a:ea typeface="Microsoft Himalaya"/>
                <a:cs typeface="Calibri" pitchFamily="34" charset="0"/>
              </a:rPr>
              <a:t> (программирование), </a:t>
            </a:r>
            <a:r>
              <a:rPr lang="ru-RU" sz="2400" b="1" u="sng">
                <a:solidFill>
                  <a:srgbClr val="C00000"/>
                </a:solidFill>
                <a:latin typeface="Calibri" pitchFamily="34" charset="0"/>
                <a:ea typeface="Microsoft Himalaya"/>
                <a:cs typeface="Calibri" pitchFamily="34" charset="0"/>
              </a:rPr>
              <a:t>Brainware</a:t>
            </a:r>
            <a:r>
              <a:rPr lang="ru-RU" sz="2400" b="1">
                <a:solidFill>
                  <a:srgbClr val="C00000"/>
                </a:solidFill>
                <a:latin typeface="Calibri" pitchFamily="34" charset="0"/>
                <a:ea typeface="Microsoft Himalaya"/>
                <a:cs typeface="Calibri" pitchFamily="34" charset="0"/>
              </a:rPr>
              <a:t> (алгоритмы и теоретические методы решения задач на ЭВМ).</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06498" name="Text Box 5"/>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ОПЕРАЦИОННАЯ СИСТЕМА</a:t>
            </a:r>
          </a:p>
        </p:txBody>
      </p:sp>
      <p:sp>
        <p:nvSpPr>
          <p:cNvPr id="106499" name="Text Box 6"/>
          <p:cNvSpPr txBox="1">
            <a:spLocks noChangeArrowheads="1"/>
          </p:cNvSpPr>
          <p:nvPr/>
        </p:nvSpPr>
        <p:spPr bwMode="auto">
          <a:xfrm>
            <a:off x="71438" y="692150"/>
            <a:ext cx="8964612" cy="1187450"/>
          </a:xfrm>
          <a:prstGeom prst="rect">
            <a:avLst/>
          </a:prstGeom>
          <a:solidFill>
            <a:srgbClr val="FFFFCC"/>
          </a:solidFill>
          <a:ln w="9525">
            <a:noFill/>
            <a:miter lim="800000"/>
            <a:headEnd/>
            <a:tailEnd/>
          </a:ln>
        </p:spPr>
        <p:txBody>
          <a:bodyPr>
            <a:spAutoFit/>
          </a:bodyPr>
          <a:lstStyle/>
          <a:p>
            <a:pPr algn="ctr">
              <a:spcBef>
                <a:spcPct val="50000"/>
              </a:spcBef>
            </a:pPr>
            <a:r>
              <a:rPr lang="en-US" sz="2400">
                <a:solidFill>
                  <a:srgbClr val="000000"/>
                </a:solidFill>
                <a:latin typeface="Arial" charset="0"/>
              </a:rPr>
              <a:t>   </a:t>
            </a:r>
            <a:r>
              <a:rPr lang="ru-RU" sz="2400" b="1">
                <a:solidFill>
                  <a:srgbClr val="FF0000"/>
                </a:solidFill>
                <a:latin typeface="Arial" charset="0"/>
              </a:rPr>
              <a:t>Операционная система</a:t>
            </a:r>
            <a:r>
              <a:rPr lang="ru-RU" sz="2400">
                <a:solidFill>
                  <a:srgbClr val="000000"/>
                </a:solidFill>
                <a:latin typeface="Arial" charset="0"/>
              </a:rPr>
              <a:t> обеспечивает совместное функционирование всех устройств компьютера и представляет пользователю доступ к его ресурсам.</a:t>
            </a:r>
          </a:p>
        </p:txBody>
      </p:sp>
      <p:pic>
        <p:nvPicPr>
          <p:cNvPr id="106500" name="Picture 72" descr="CACL6FS1"/>
          <p:cNvPicPr>
            <a:picLocks noChangeAspect="1" noChangeArrowheads="1"/>
          </p:cNvPicPr>
          <p:nvPr/>
        </p:nvPicPr>
        <p:blipFill>
          <a:blip r:embed="rId2"/>
          <a:srcRect/>
          <a:stretch>
            <a:fillRect/>
          </a:stretch>
        </p:blipFill>
        <p:spPr bwMode="auto">
          <a:xfrm>
            <a:off x="2987675" y="2420938"/>
            <a:ext cx="2808288" cy="1911350"/>
          </a:xfrm>
          <a:prstGeom prst="rect">
            <a:avLst/>
          </a:prstGeom>
          <a:noFill/>
          <a:ln w="9525">
            <a:noFill/>
            <a:miter lim="800000"/>
            <a:headEnd/>
            <a:tailEnd/>
          </a:ln>
        </p:spPr>
      </p:pic>
      <p:pic>
        <p:nvPicPr>
          <p:cNvPr id="106501" name="Picture 74" descr="images"/>
          <p:cNvPicPr>
            <a:picLocks noChangeAspect="1" noChangeArrowheads="1"/>
          </p:cNvPicPr>
          <p:nvPr/>
        </p:nvPicPr>
        <p:blipFill>
          <a:blip r:embed="rId3"/>
          <a:srcRect/>
          <a:stretch>
            <a:fillRect/>
          </a:stretch>
        </p:blipFill>
        <p:spPr bwMode="auto">
          <a:xfrm>
            <a:off x="468313" y="3068638"/>
            <a:ext cx="1943100" cy="1943100"/>
          </a:xfrm>
          <a:prstGeom prst="rect">
            <a:avLst/>
          </a:prstGeom>
          <a:noFill/>
          <a:ln w="9525">
            <a:noFill/>
            <a:miter lim="800000"/>
            <a:headEnd/>
            <a:tailEnd/>
          </a:ln>
        </p:spPr>
      </p:pic>
      <p:pic>
        <p:nvPicPr>
          <p:cNvPr id="106502" name="Picture 75" descr="images"/>
          <p:cNvPicPr>
            <a:picLocks noChangeAspect="1" noChangeArrowheads="1"/>
          </p:cNvPicPr>
          <p:nvPr/>
        </p:nvPicPr>
        <p:blipFill>
          <a:blip r:embed="rId4"/>
          <a:srcRect/>
          <a:stretch>
            <a:fillRect/>
          </a:stretch>
        </p:blipFill>
        <p:spPr bwMode="auto">
          <a:xfrm>
            <a:off x="6353175" y="2924175"/>
            <a:ext cx="2149475" cy="2665413"/>
          </a:xfrm>
          <a:prstGeom prst="rect">
            <a:avLst/>
          </a:prstGeom>
          <a:noFill/>
          <a:ln w="9525">
            <a:no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07522" name="Text Box 3"/>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УПРАВЛЕНИЕ ФАЙЛОВОЙ СИСТЕМОЙ</a:t>
            </a:r>
          </a:p>
        </p:txBody>
      </p:sp>
      <p:sp>
        <p:nvSpPr>
          <p:cNvPr id="107523" name="Text Box 5"/>
          <p:cNvSpPr txBox="1">
            <a:spLocks noChangeArrowheads="1"/>
          </p:cNvSpPr>
          <p:nvPr/>
        </p:nvSpPr>
        <p:spPr bwMode="auto">
          <a:xfrm>
            <a:off x="179388" y="692150"/>
            <a:ext cx="4321175" cy="3665538"/>
          </a:xfrm>
          <a:prstGeom prst="rect">
            <a:avLst/>
          </a:prstGeom>
          <a:solidFill>
            <a:srgbClr val="F7EADD"/>
          </a:solidFill>
          <a:ln w="9525">
            <a:noFill/>
            <a:miter lim="800000"/>
            <a:headEnd/>
            <a:tailEnd/>
          </a:ln>
        </p:spPr>
        <p:txBody>
          <a:bodyPr>
            <a:spAutoFit/>
          </a:bodyPr>
          <a:lstStyle/>
          <a:p>
            <a:pPr>
              <a:spcBef>
                <a:spcPct val="20000"/>
              </a:spcBef>
            </a:pPr>
            <a:r>
              <a:rPr lang="ru-RU" sz="1800" b="1">
                <a:solidFill>
                  <a:srgbClr val="000000"/>
                </a:solidFill>
                <a:latin typeface="Arial" charset="0"/>
              </a:rPr>
              <a:t>    </a:t>
            </a:r>
            <a:r>
              <a:rPr lang="ru-RU" sz="1800" b="1">
                <a:solidFill>
                  <a:srgbClr val="FF0000"/>
                </a:solidFill>
                <a:latin typeface="Arial" charset="0"/>
              </a:rPr>
              <a:t>Управление файловой системой</a:t>
            </a:r>
            <a:r>
              <a:rPr lang="ru-RU" sz="1800">
                <a:solidFill>
                  <a:srgbClr val="000000"/>
                </a:solidFill>
                <a:latin typeface="Arial" charset="0"/>
              </a:rPr>
              <a:t> выполняют программные модули.</a:t>
            </a:r>
          </a:p>
          <a:p>
            <a:pPr>
              <a:spcBef>
                <a:spcPct val="20000"/>
              </a:spcBef>
            </a:pPr>
            <a:r>
              <a:rPr lang="ru-RU" sz="1800">
                <a:solidFill>
                  <a:srgbClr val="000000"/>
                </a:solidFill>
                <a:latin typeface="Arial" charset="0"/>
              </a:rPr>
              <a:t>Наиболее часто над файлами производятся следующие операции:</a:t>
            </a:r>
          </a:p>
          <a:p>
            <a:pPr>
              <a:spcBef>
                <a:spcPct val="20000"/>
              </a:spcBef>
              <a:buFontTx/>
              <a:buChar char="•"/>
            </a:pPr>
            <a:r>
              <a:rPr lang="ru-RU" sz="1800">
                <a:solidFill>
                  <a:srgbClr val="000000"/>
                </a:solidFill>
                <a:latin typeface="Arial" charset="0"/>
              </a:rPr>
              <a:t> </a:t>
            </a:r>
            <a:r>
              <a:rPr lang="ru-RU" sz="1800" b="1">
                <a:solidFill>
                  <a:srgbClr val="333399"/>
                </a:solidFill>
                <a:latin typeface="Arial" charset="0"/>
              </a:rPr>
              <a:t>копирование</a:t>
            </a:r>
            <a:r>
              <a:rPr lang="ru-RU" sz="1800">
                <a:solidFill>
                  <a:srgbClr val="000000"/>
                </a:solidFill>
                <a:latin typeface="Arial" charset="0"/>
              </a:rPr>
              <a:t> (копия файла помещается в другую папку);</a:t>
            </a:r>
          </a:p>
          <a:p>
            <a:pPr>
              <a:spcBef>
                <a:spcPct val="20000"/>
              </a:spcBef>
              <a:buFontTx/>
              <a:buChar char="•"/>
            </a:pPr>
            <a:r>
              <a:rPr lang="ru-RU" sz="1800">
                <a:solidFill>
                  <a:srgbClr val="000000"/>
                </a:solidFill>
                <a:latin typeface="Arial" charset="0"/>
              </a:rPr>
              <a:t> </a:t>
            </a:r>
            <a:r>
              <a:rPr lang="ru-RU" sz="1800" b="1">
                <a:solidFill>
                  <a:srgbClr val="333399"/>
                </a:solidFill>
                <a:latin typeface="Arial" charset="0"/>
              </a:rPr>
              <a:t>перемещение</a:t>
            </a:r>
            <a:r>
              <a:rPr lang="ru-RU" sz="1800">
                <a:solidFill>
                  <a:srgbClr val="000000"/>
                </a:solidFill>
                <a:latin typeface="Arial" charset="0"/>
              </a:rPr>
              <a:t> (файл перемещается в другую папку);</a:t>
            </a:r>
          </a:p>
          <a:p>
            <a:pPr>
              <a:spcBef>
                <a:spcPct val="20000"/>
              </a:spcBef>
              <a:buFontTx/>
              <a:buChar char="•"/>
            </a:pPr>
            <a:r>
              <a:rPr lang="ru-RU" sz="1800">
                <a:solidFill>
                  <a:srgbClr val="000000"/>
                </a:solidFill>
                <a:latin typeface="Arial" charset="0"/>
              </a:rPr>
              <a:t> </a:t>
            </a:r>
            <a:r>
              <a:rPr lang="ru-RU" sz="1800" b="1">
                <a:solidFill>
                  <a:srgbClr val="333399"/>
                </a:solidFill>
                <a:latin typeface="Arial" charset="0"/>
              </a:rPr>
              <a:t>удаление</a:t>
            </a:r>
            <a:r>
              <a:rPr lang="ru-RU" sz="1800">
                <a:solidFill>
                  <a:srgbClr val="000000"/>
                </a:solidFill>
                <a:latin typeface="Arial" charset="0"/>
              </a:rPr>
              <a:t> (запись о файле удаляется из папки);</a:t>
            </a:r>
          </a:p>
          <a:p>
            <a:pPr>
              <a:spcBef>
                <a:spcPct val="20000"/>
              </a:spcBef>
              <a:buFontTx/>
              <a:buChar char="•"/>
            </a:pPr>
            <a:r>
              <a:rPr lang="ru-RU" sz="1800">
                <a:solidFill>
                  <a:srgbClr val="000000"/>
                </a:solidFill>
                <a:latin typeface="Arial" charset="0"/>
              </a:rPr>
              <a:t> </a:t>
            </a:r>
            <a:r>
              <a:rPr lang="ru-RU" sz="1800" b="1">
                <a:solidFill>
                  <a:srgbClr val="333399"/>
                </a:solidFill>
                <a:latin typeface="Arial" charset="0"/>
              </a:rPr>
              <a:t>переименование</a:t>
            </a:r>
            <a:r>
              <a:rPr lang="ru-RU" sz="1800">
                <a:solidFill>
                  <a:srgbClr val="000000"/>
                </a:solidFill>
                <a:latin typeface="Arial" charset="0"/>
              </a:rPr>
              <a:t> (изменяется имя файла).</a:t>
            </a:r>
          </a:p>
        </p:txBody>
      </p:sp>
      <p:pic>
        <p:nvPicPr>
          <p:cNvPr id="107524" name="Picture 6"/>
          <p:cNvPicPr>
            <a:picLocks noChangeAspect="1" noChangeArrowheads="1"/>
          </p:cNvPicPr>
          <p:nvPr/>
        </p:nvPicPr>
        <p:blipFill>
          <a:blip r:embed="rId2"/>
          <a:srcRect/>
          <a:stretch>
            <a:fillRect/>
          </a:stretch>
        </p:blipFill>
        <p:spPr bwMode="auto">
          <a:xfrm>
            <a:off x="4787900" y="692150"/>
            <a:ext cx="4068763" cy="3619500"/>
          </a:xfrm>
          <a:prstGeom prst="rect">
            <a:avLst/>
          </a:prstGeom>
          <a:noFill/>
          <a:ln w="9525" algn="ctr">
            <a:solidFill>
              <a:srgbClr val="0000FF"/>
            </a:solidFill>
            <a:miter lim="800000"/>
            <a:headEnd/>
            <a:tailEnd/>
          </a:ln>
        </p:spPr>
      </p:pic>
      <p:sp>
        <p:nvSpPr>
          <p:cNvPr id="107525" name="Text Box 7"/>
          <p:cNvSpPr txBox="1">
            <a:spLocks noChangeArrowheads="1"/>
          </p:cNvSpPr>
          <p:nvPr/>
        </p:nvSpPr>
        <p:spPr bwMode="auto">
          <a:xfrm>
            <a:off x="0" y="4941888"/>
            <a:ext cx="8964613" cy="366712"/>
          </a:xfrm>
          <a:prstGeom prst="rect">
            <a:avLst/>
          </a:prstGeom>
          <a:noFill/>
          <a:ln w="9525">
            <a:noFill/>
            <a:miter lim="800000"/>
            <a:headEnd/>
            <a:tailEnd/>
          </a:ln>
        </p:spPr>
        <p:txBody>
          <a:bodyPr>
            <a:spAutoFit/>
          </a:bodyPr>
          <a:lstStyle/>
          <a:p>
            <a:pPr>
              <a:spcBef>
                <a:spcPct val="50000"/>
              </a:spcBef>
            </a:pPr>
            <a:endParaRPr lang="ru-RU" sz="1800">
              <a:solidFill>
                <a:srgbClr val="000000"/>
              </a:solidFill>
              <a:latin typeface="Arial" charset="0"/>
            </a:endParaRPr>
          </a:p>
        </p:txBody>
      </p:sp>
      <p:sp>
        <p:nvSpPr>
          <p:cNvPr id="107526" name="Text Box 8"/>
          <p:cNvSpPr txBox="1">
            <a:spLocks noChangeArrowheads="1"/>
          </p:cNvSpPr>
          <p:nvPr/>
        </p:nvSpPr>
        <p:spPr bwMode="auto">
          <a:xfrm>
            <a:off x="323850" y="4581525"/>
            <a:ext cx="8532813" cy="1384300"/>
          </a:xfrm>
          <a:prstGeom prst="rect">
            <a:avLst/>
          </a:prstGeom>
          <a:solidFill>
            <a:srgbClr val="F7EADD"/>
          </a:solidFill>
          <a:ln w="9525">
            <a:noFill/>
            <a:miter lim="800000"/>
            <a:headEnd/>
            <a:tailEnd/>
          </a:ln>
        </p:spPr>
        <p:txBody>
          <a:bodyPr>
            <a:spAutoFit/>
          </a:bodyPr>
          <a:lstStyle/>
          <a:p>
            <a:pPr>
              <a:spcBef>
                <a:spcPct val="20000"/>
              </a:spcBef>
            </a:pPr>
            <a:r>
              <a:rPr lang="ru-RU" sz="2800" b="1">
                <a:solidFill>
                  <a:srgbClr val="000000"/>
                </a:solidFill>
                <a:latin typeface="Arial" charset="0"/>
              </a:rPr>
              <a:t>    </a:t>
            </a:r>
            <a:r>
              <a:rPr lang="ru-RU" sz="2800" b="1">
                <a:solidFill>
                  <a:srgbClr val="FF0000"/>
                </a:solidFill>
                <a:latin typeface="Arial" charset="0"/>
              </a:rPr>
              <a:t>Командный процессор</a:t>
            </a:r>
            <a:r>
              <a:rPr lang="ru-RU" sz="2800">
                <a:solidFill>
                  <a:srgbClr val="000000"/>
                </a:solidFill>
                <a:latin typeface="Arial" charset="0"/>
              </a:rPr>
              <a:t> – специальная программа, которая запрашивает у пользователя команды и выполняет их.</a:t>
            </a:r>
          </a:p>
        </p:txBody>
      </p:sp>
      <p:pic>
        <p:nvPicPr>
          <p:cNvPr id="107527" name="Picture 9" descr="CACL6FS1"/>
          <p:cNvPicPr>
            <a:picLocks noChangeAspect="1" noChangeArrowheads="1"/>
          </p:cNvPicPr>
          <p:nvPr/>
        </p:nvPicPr>
        <p:blipFill>
          <a:blip r:embed="rId3"/>
          <a:srcRect/>
          <a:stretch>
            <a:fillRect/>
          </a:stretch>
        </p:blipFill>
        <p:spPr bwMode="auto">
          <a:xfrm>
            <a:off x="4716463" y="6221413"/>
            <a:ext cx="935037" cy="636587"/>
          </a:xfrm>
          <a:prstGeom prst="rect">
            <a:avLst/>
          </a:prstGeom>
          <a:noFill/>
          <a:ln w="9525">
            <a:no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08546" name="Text Box 3"/>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ДРАЙВЕРЫ УСТРОЙСТВ</a:t>
            </a:r>
          </a:p>
        </p:txBody>
      </p:sp>
      <p:sp>
        <p:nvSpPr>
          <p:cNvPr id="108547" name="Text Box 5"/>
          <p:cNvSpPr txBox="1">
            <a:spLocks noChangeArrowheads="1"/>
          </p:cNvSpPr>
          <p:nvPr/>
        </p:nvSpPr>
        <p:spPr bwMode="auto">
          <a:xfrm>
            <a:off x="323850" y="620713"/>
            <a:ext cx="8569325" cy="1190625"/>
          </a:xfrm>
          <a:prstGeom prst="rect">
            <a:avLst/>
          </a:prstGeom>
          <a:solidFill>
            <a:srgbClr val="FFFFCC"/>
          </a:solidFill>
          <a:ln w="9525">
            <a:noFill/>
            <a:miter lim="800000"/>
            <a:headEnd/>
            <a:tailEnd/>
          </a:ln>
        </p:spPr>
        <p:txBody>
          <a:bodyPr>
            <a:spAutoFit/>
          </a:bodyPr>
          <a:lstStyle/>
          <a:p>
            <a:pPr algn="ctr">
              <a:spcBef>
                <a:spcPct val="50000"/>
              </a:spcBef>
            </a:pPr>
            <a:r>
              <a:rPr lang="ru-RU" sz="1800" b="1">
                <a:solidFill>
                  <a:srgbClr val="FF0000"/>
                </a:solidFill>
                <a:latin typeface="Arial" charset="0"/>
              </a:rPr>
              <a:t>Драйверы устройств</a:t>
            </a:r>
            <a:r>
              <a:rPr lang="ru-RU" sz="1800">
                <a:solidFill>
                  <a:srgbClr val="000000"/>
                </a:solidFill>
                <a:latin typeface="Arial" charset="0"/>
              </a:rPr>
              <a:t> – специальные программы, которые обеспечивают управление работой устройств и согласование информационного обмена с другими устройствами, а также позволяют производить настройку некоторых их параметров.</a:t>
            </a:r>
          </a:p>
        </p:txBody>
      </p:sp>
      <p:sp>
        <p:nvSpPr>
          <p:cNvPr id="108548" name="Text Box 7"/>
          <p:cNvSpPr txBox="1">
            <a:spLocks noChangeArrowheads="1"/>
          </p:cNvSpPr>
          <p:nvPr/>
        </p:nvSpPr>
        <p:spPr bwMode="auto">
          <a:xfrm>
            <a:off x="5508625" y="2060575"/>
            <a:ext cx="3455988" cy="4487863"/>
          </a:xfrm>
          <a:prstGeom prst="rect">
            <a:avLst/>
          </a:prstGeom>
          <a:solidFill>
            <a:srgbClr val="F7EADD"/>
          </a:solidFill>
          <a:ln w="9525">
            <a:noFill/>
            <a:miter lim="800000"/>
            <a:headEnd/>
            <a:tailEnd/>
          </a:ln>
        </p:spPr>
        <p:txBody>
          <a:bodyPr>
            <a:spAutoFit/>
          </a:bodyPr>
          <a:lstStyle/>
          <a:p>
            <a:pPr>
              <a:spcBef>
                <a:spcPct val="50000"/>
              </a:spcBef>
            </a:pPr>
            <a:r>
              <a:rPr lang="ru-RU" sz="1800">
                <a:solidFill>
                  <a:srgbClr val="000000"/>
                </a:solidFill>
                <a:latin typeface="Arial" charset="0"/>
              </a:rPr>
              <a:t>    В процессе установки операционная система определяет тип и конкретную модель установленного устройства и подключает необходимые для их функционирования драйверы.</a:t>
            </a:r>
          </a:p>
          <a:p>
            <a:pPr>
              <a:spcBef>
                <a:spcPct val="50000"/>
              </a:spcBef>
            </a:pPr>
            <a:r>
              <a:rPr lang="ru-RU" sz="1800">
                <a:solidFill>
                  <a:srgbClr val="000000"/>
                </a:solidFill>
                <a:latin typeface="Arial" charset="0"/>
              </a:rPr>
              <a:t>    При включении компьютера производится загрузка драйверов в оперативную память.</a:t>
            </a:r>
          </a:p>
          <a:p>
            <a:pPr>
              <a:spcBef>
                <a:spcPct val="50000"/>
              </a:spcBef>
            </a:pPr>
            <a:r>
              <a:rPr lang="ru-RU" sz="1800">
                <a:solidFill>
                  <a:srgbClr val="000000"/>
                </a:solidFill>
                <a:latin typeface="Arial" charset="0"/>
              </a:rPr>
              <a:t>    Пользователь имеет возможность вручную установить или переустановить драйверы.</a:t>
            </a:r>
          </a:p>
        </p:txBody>
      </p:sp>
      <p:pic>
        <p:nvPicPr>
          <p:cNvPr id="108549" name="Picture 8"/>
          <p:cNvPicPr>
            <a:picLocks noChangeAspect="1" noChangeArrowheads="1"/>
          </p:cNvPicPr>
          <p:nvPr/>
        </p:nvPicPr>
        <p:blipFill>
          <a:blip r:embed="rId2"/>
          <a:srcRect/>
          <a:stretch>
            <a:fillRect/>
          </a:stretch>
        </p:blipFill>
        <p:spPr bwMode="auto">
          <a:xfrm>
            <a:off x="250825" y="1989138"/>
            <a:ext cx="3351213" cy="3887787"/>
          </a:xfrm>
          <a:prstGeom prst="rect">
            <a:avLst/>
          </a:prstGeom>
          <a:noFill/>
          <a:ln w="9525" algn="ctr">
            <a:solidFill>
              <a:srgbClr val="0000FF"/>
            </a:solidFill>
            <a:miter lim="800000"/>
            <a:headEnd/>
            <a:tailEnd/>
          </a:ln>
        </p:spPr>
      </p:pic>
      <p:pic>
        <p:nvPicPr>
          <p:cNvPr id="108550" name="Picture 9"/>
          <p:cNvPicPr>
            <a:picLocks noChangeAspect="1" noChangeArrowheads="1"/>
          </p:cNvPicPr>
          <p:nvPr/>
        </p:nvPicPr>
        <p:blipFill>
          <a:blip r:embed="rId3"/>
          <a:srcRect/>
          <a:stretch>
            <a:fillRect/>
          </a:stretch>
        </p:blipFill>
        <p:spPr bwMode="auto">
          <a:xfrm>
            <a:off x="2051050" y="2997200"/>
            <a:ext cx="3330575" cy="3671888"/>
          </a:xfrm>
          <a:prstGeom prst="rect">
            <a:avLst/>
          </a:prstGeom>
          <a:noFill/>
          <a:ln w="9525">
            <a:solidFill>
              <a:srgbClr val="0000FF"/>
            </a:solid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09570" name="Text Box 3"/>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ГРАФИЧЕСКИЙ ИНТЕРФЕЙС</a:t>
            </a:r>
          </a:p>
        </p:txBody>
      </p:sp>
      <p:sp>
        <p:nvSpPr>
          <p:cNvPr id="109571" name="Text Box 5"/>
          <p:cNvSpPr txBox="1">
            <a:spLocks noChangeArrowheads="1"/>
          </p:cNvSpPr>
          <p:nvPr/>
        </p:nvSpPr>
        <p:spPr bwMode="auto">
          <a:xfrm>
            <a:off x="179388" y="620713"/>
            <a:ext cx="8713787" cy="366712"/>
          </a:xfrm>
          <a:prstGeom prst="rect">
            <a:avLst/>
          </a:prstGeom>
          <a:solidFill>
            <a:srgbClr val="FFFFCC"/>
          </a:solidFill>
          <a:ln w="9525">
            <a:noFill/>
            <a:miter lim="800000"/>
            <a:headEnd/>
            <a:tailEnd/>
          </a:ln>
        </p:spPr>
        <p:txBody>
          <a:bodyPr>
            <a:spAutoFit/>
          </a:bodyPr>
          <a:lstStyle/>
          <a:p>
            <a:pPr algn="ctr">
              <a:spcBef>
                <a:spcPct val="50000"/>
              </a:spcBef>
            </a:pPr>
            <a:r>
              <a:rPr lang="ru-RU" sz="1800" b="1">
                <a:solidFill>
                  <a:srgbClr val="FF0000"/>
                </a:solidFill>
                <a:latin typeface="Arial" charset="0"/>
              </a:rPr>
              <a:t>Графический пользовательский интерфейс</a:t>
            </a:r>
            <a:r>
              <a:rPr lang="ru-RU" sz="1800">
                <a:solidFill>
                  <a:srgbClr val="000000"/>
                </a:solidFill>
                <a:latin typeface="Arial" charset="0"/>
              </a:rPr>
              <a:t> создают программные модули.</a:t>
            </a:r>
          </a:p>
        </p:txBody>
      </p:sp>
      <p:sp>
        <p:nvSpPr>
          <p:cNvPr id="109572" name="Text Box 7"/>
          <p:cNvSpPr txBox="1">
            <a:spLocks noChangeArrowheads="1"/>
          </p:cNvSpPr>
          <p:nvPr/>
        </p:nvSpPr>
        <p:spPr bwMode="auto">
          <a:xfrm>
            <a:off x="179388" y="1050925"/>
            <a:ext cx="8640762" cy="1477963"/>
          </a:xfrm>
          <a:prstGeom prst="rect">
            <a:avLst/>
          </a:prstGeom>
          <a:noFill/>
          <a:ln w="9525">
            <a:noFill/>
            <a:miter lim="800000"/>
            <a:headEnd/>
            <a:tailEnd/>
          </a:ln>
        </p:spPr>
        <p:txBody>
          <a:bodyPr>
            <a:spAutoFit/>
          </a:bodyPr>
          <a:lstStyle/>
          <a:p>
            <a:pPr>
              <a:spcBef>
                <a:spcPct val="50000"/>
              </a:spcBef>
            </a:pPr>
            <a:r>
              <a:rPr lang="ru-RU" sz="2000">
                <a:solidFill>
                  <a:srgbClr val="000000"/>
                </a:solidFill>
                <a:latin typeface="Arial" charset="0"/>
              </a:rPr>
              <a:t>    В операционных системах с графическим интерфейсом пользователь может вводить команды с помощью </a:t>
            </a:r>
            <a:r>
              <a:rPr lang="ru-RU" sz="2000" b="1">
                <a:solidFill>
                  <a:srgbClr val="000000"/>
                </a:solidFill>
                <a:latin typeface="Arial" charset="0"/>
              </a:rPr>
              <a:t>диалоговых окон</a:t>
            </a:r>
            <a:r>
              <a:rPr lang="ru-RU" sz="2000">
                <a:solidFill>
                  <a:srgbClr val="000000"/>
                </a:solidFill>
                <a:latin typeface="Arial" charset="0"/>
              </a:rPr>
              <a:t>.</a:t>
            </a:r>
          </a:p>
          <a:p>
            <a:pPr>
              <a:spcBef>
                <a:spcPct val="50000"/>
              </a:spcBef>
            </a:pPr>
            <a:r>
              <a:rPr lang="ru-RU" sz="2000">
                <a:solidFill>
                  <a:srgbClr val="000000"/>
                </a:solidFill>
                <a:latin typeface="Arial" charset="0"/>
              </a:rPr>
              <a:t>    Диалоговые окна могут включать в себя разнообразные </a:t>
            </a:r>
            <a:r>
              <a:rPr lang="ru-RU" sz="2000" b="1">
                <a:solidFill>
                  <a:srgbClr val="000000"/>
                </a:solidFill>
                <a:latin typeface="Arial" charset="0"/>
              </a:rPr>
              <a:t>элементы управления:</a:t>
            </a:r>
            <a:endParaRPr lang="ru-RU" sz="2000">
              <a:solidFill>
                <a:srgbClr val="000000"/>
              </a:solidFill>
              <a:latin typeface="Arial" charset="0"/>
            </a:endParaRPr>
          </a:p>
        </p:txBody>
      </p:sp>
      <p:pic>
        <p:nvPicPr>
          <p:cNvPr id="109573" name="Picture 8"/>
          <p:cNvPicPr>
            <a:picLocks noChangeAspect="1" noChangeArrowheads="1"/>
          </p:cNvPicPr>
          <p:nvPr/>
        </p:nvPicPr>
        <p:blipFill>
          <a:blip r:embed="rId2"/>
          <a:srcRect/>
          <a:stretch>
            <a:fillRect/>
          </a:stretch>
        </p:blipFill>
        <p:spPr bwMode="auto">
          <a:xfrm>
            <a:off x="250825" y="2565400"/>
            <a:ext cx="2955925" cy="3500438"/>
          </a:xfrm>
          <a:prstGeom prst="rect">
            <a:avLst/>
          </a:prstGeom>
          <a:noFill/>
          <a:ln w="9525">
            <a:noFill/>
            <a:miter lim="800000"/>
            <a:headEnd/>
            <a:tailEnd/>
          </a:ln>
        </p:spPr>
      </p:pic>
      <p:sp>
        <p:nvSpPr>
          <p:cNvPr id="109574" name="Line 9"/>
          <p:cNvSpPr>
            <a:spLocks noChangeShapeType="1"/>
          </p:cNvSpPr>
          <p:nvPr/>
        </p:nvSpPr>
        <p:spPr bwMode="auto">
          <a:xfrm flipH="1" flipV="1">
            <a:off x="2411413" y="2852738"/>
            <a:ext cx="1368425" cy="71437"/>
          </a:xfrm>
          <a:prstGeom prst="line">
            <a:avLst/>
          </a:prstGeom>
          <a:noFill/>
          <a:ln w="38100">
            <a:solidFill>
              <a:srgbClr val="FF0000"/>
            </a:solidFill>
            <a:round/>
            <a:headEnd type="oval" w="med" len="med"/>
            <a:tailEnd type="stealth" w="lg" len="lg"/>
          </a:ln>
        </p:spPr>
        <p:txBody>
          <a:bodyPr/>
          <a:lstStyle/>
          <a:p>
            <a:endParaRPr lang="ru-RU"/>
          </a:p>
        </p:txBody>
      </p:sp>
      <p:sp>
        <p:nvSpPr>
          <p:cNvPr id="109575" name="Line 10"/>
          <p:cNvSpPr>
            <a:spLocks noChangeShapeType="1"/>
          </p:cNvSpPr>
          <p:nvPr/>
        </p:nvSpPr>
        <p:spPr bwMode="auto">
          <a:xfrm flipH="1" flipV="1">
            <a:off x="2700338" y="5084763"/>
            <a:ext cx="1150937" cy="144462"/>
          </a:xfrm>
          <a:prstGeom prst="line">
            <a:avLst/>
          </a:prstGeom>
          <a:noFill/>
          <a:ln w="38100">
            <a:solidFill>
              <a:srgbClr val="FF0000"/>
            </a:solidFill>
            <a:round/>
            <a:headEnd type="oval" w="med" len="med"/>
            <a:tailEnd type="stealth" w="lg" len="lg"/>
          </a:ln>
        </p:spPr>
        <p:txBody>
          <a:bodyPr/>
          <a:lstStyle/>
          <a:p>
            <a:endParaRPr lang="ru-RU"/>
          </a:p>
        </p:txBody>
      </p:sp>
      <p:sp>
        <p:nvSpPr>
          <p:cNvPr id="109576" name="Line 11"/>
          <p:cNvSpPr>
            <a:spLocks noChangeShapeType="1"/>
          </p:cNvSpPr>
          <p:nvPr/>
        </p:nvSpPr>
        <p:spPr bwMode="auto">
          <a:xfrm flipH="1">
            <a:off x="2339975" y="5229225"/>
            <a:ext cx="1511300" cy="647700"/>
          </a:xfrm>
          <a:prstGeom prst="line">
            <a:avLst/>
          </a:prstGeom>
          <a:noFill/>
          <a:ln w="38100">
            <a:solidFill>
              <a:srgbClr val="FF0000"/>
            </a:solidFill>
            <a:round/>
            <a:headEnd type="oval" w="med" len="med"/>
            <a:tailEnd type="stealth" w="lg" len="lg"/>
          </a:ln>
        </p:spPr>
        <p:txBody>
          <a:bodyPr/>
          <a:lstStyle/>
          <a:p>
            <a:endParaRPr lang="ru-RU"/>
          </a:p>
        </p:txBody>
      </p:sp>
      <p:sp>
        <p:nvSpPr>
          <p:cNvPr id="109577" name="Line 12"/>
          <p:cNvSpPr>
            <a:spLocks noChangeShapeType="1"/>
          </p:cNvSpPr>
          <p:nvPr/>
        </p:nvSpPr>
        <p:spPr bwMode="auto">
          <a:xfrm flipH="1" flipV="1">
            <a:off x="2411413" y="3213100"/>
            <a:ext cx="1368425" cy="647700"/>
          </a:xfrm>
          <a:prstGeom prst="line">
            <a:avLst/>
          </a:prstGeom>
          <a:noFill/>
          <a:ln w="38100">
            <a:solidFill>
              <a:srgbClr val="FF0000"/>
            </a:solidFill>
            <a:round/>
            <a:headEnd type="oval" w="med" len="med"/>
            <a:tailEnd type="stealth" w="lg" len="lg"/>
          </a:ln>
        </p:spPr>
        <p:txBody>
          <a:bodyPr/>
          <a:lstStyle/>
          <a:p>
            <a:endParaRPr lang="ru-RU"/>
          </a:p>
        </p:txBody>
      </p:sp>
      <p:sp>
        <p:nvSpPr>
          <p:cNvPr id="109578" name="Line 13"/>
          <p:cNvSpPr>
            <a:spLocks noChangeShapeType="1"/>
          </p:cNvSpPr>
          <p:nvPr/>
        </p:nvSpPr>
        <p:spPr bwMode="auto">
          <a:xfrm flipH="1">
            <a:off x="539750" y="4508500"/>
            <a:ext cx="3240088" cy="1008063"/>
          </a:xfrm>
          <a:prstGeom prst="line">
            <a:avLst/>
          </a:prstGeom>
          <a:noFill/>
          <a:ln w="38100">
            <a:solidFill>
              <a:srgbClr val="FF0000"/>
            </a:solidFill>
            <a:round/>
            <a:headEnd type="oval" w="med" len="med"/>
            <a:tailEnd type="stealth" w="lg" len="lg"/>
          </a:ln>
        </p:spPr>
        <p:txBody>
          <a:bodyPr/>
          <a:lstStyle/>
          <a:p>
            <a:endParaRPr lang="ru-RU"/>
          </a:p>
        </p:txBody>
      </p:sp>
      <p:sp>
        <p:nvSpPr>
          <p:cNvPr id="109579" name="Text Box 15"/>
          <p:cNvSpPr txBox="1">
            <a:spLocks noChangeArrowheads="1"/>
          </p:cNvSpPr>
          <p:nvPr/>
        </p:nvSpPr>
        <p:spPr bwMode="auto">
          <a:xfrm>
            <a:off x="3348038" y="2492375"/>
            <a:ext cx="1800225" cy="366713"/>
          </a:xfrm>
          <a:prstGeom prst="rect">
            <a:avLst/>
          </a:prstGeom>
          <a:noFill/>
          <a:ln w="9525">
            <a:noFill/>
            <a:miter lim="800000"/>
            <a:headEnd/>
            <a:tailEnd/>
          </a:ln>
        </p:spPr>
        <p:txBody>
          <a:bodyPr>
            <a:spAutoFit/>
          </a:bodyPr>
          <a:lstStyle/>
          <a:p>
            <a:pPr>
              <a:spcBef>
                <a:spcPct val="50000"/>
              </a:spcBef>
            </a:pPr>
            <a:r>
              <a:rPr lang="ru-RU" sz="1800" b="1">
                <a:solidFill>
                  <a:srgbClr val="333399"/>
                </a:solidFill>
                <a:latin typeface="Arial" charset="0"/>
              </a:rPr>
              <a:t>вкладки</a:t>
            </a:r>
          </a:p>
        </p:txBody>
      </p:sp>
      <p:sp>
        <p:nvSpPr>
          <p:cNvPr id="109580" name="Text Box 16"/>
          <p:cNvSpPr txBox="1">
            <a:spLocks noChangeArrowheads="1"/>
          </p:cNvSpPr>
          <p:nvPr/>
        </p:nvSpPr>
        <p:spPr bwMode="auto">
          <a:xfrm>
            <a:off x="3348038" y="3141663"/>
            <a:ext cx="1800225" cy="530225"/>
          </a:xfrm>
          <a:prstGeom prst="rect">
            <a:avLst/>
          </a:prstGeom>
          <a:noFill/>
          <a:ln w="9525">
            <a:noFill/>
            <a:miter lim="800000"/>
            <a:headEnd/>
            <a:tailEnd/>
          </a:ln>
        </p:spPr>
        <p:txBody>
          <a:bodyPr>
            <a:spAutoFit/>
          </a:bodyPr>
          <a:lstStyle/>
          <a:p>
            <a:pPr>
              <a:lnSpc>
                <a:spcPct val="80000"/>
              </a:lnSpc>
            </a:pPr>
            <a:r>
              <a:rPr lang="ru-RU" sz="1800" b="1">
                <a:solidFill>
                  <a:srgbClr val="333399"/>
                </a:solidFill>
                <a:latin typeface="Arial" charset="0"/>
              </a:rPr>
              <a:t>текстовые</a:t>
            </a:r>
          </a:p>
          <a:p>
            <a:pPr>
              <a:lnSpc>
                <a:spcPct val="80000"/>
              </a:lnSpc>
            </a:pPr>
            <a:r>
              <a:rPr lang="ru-RU" sz="1800" b="1">
                <a:solidFill>
                  <a:srgbClr val="333399"/>
                </a:solidFill>
                <a:latin typeface="Arial" charset="0"/>
              </a:rPr>
              <a:t>поля</a:t>
            </a:r>
          </a:p>
        </p:txBody>
      </p:sp>
      <p:sp>
        <p:nvSpPr>
          <p:cNvPr id="109581" name="Text Box 17"/>
          <p:cNvSpPr txBox="1">
            <a:spLocks noChangeArrowheads="1"/>
          </p:cNvSpPr>
          <p:nvPr/>
        </p:nvSpPr>
        <p:spPr bwMode="auto">
          <a:xfrm>
            <a:off x="3276600" y="4076700"/>
            <a:ext cx="1800225" cy="366713"/>
          </a:xfrm>
          <a:prstGeom prst="rect">
            <a:avLst/>
          </a:prstGeom>
          <a:noFill/>
          <a:ln w="9525">
            <a:noFill/>
            <a:miter lim="800000"/>
            <a:headEnd/>
            <a:tailEnd/>
          </a:ln>
        </p:spPr>
        <p:txBody>
          <a:bodyPr>
            <a:spAutoFit/>
          </a:bodyPr>
          <a:lstStyle/>
          <a:p>
            <a:r>
              <a:rPr lang="ru-RU" sz="1800" b="1">
                <a:solidFill>
                  <a:srgbClr val="333399"/>
                </a:solidFill>
                <a:latin typeface="Arial" charset="0"/>
              </a:rPr>
              <a:t>флажки</a:t>
            </a:r>
          </a:p>
        </p:txBody>
      </p:sp>
      <p:sp>
        <p:nvSpPr>
          <p:cNvPr id="109582" name="Text Box 18"/>
          <p:cNvSpPr txBox="1">
            <a:spLocks noChangeArrowheads="1"/>
          </p:cNvSpPr>
          <p:nvPr/>
        </p:nvSpPr>
        <p:spPr bwMode="auto">
          <a:xfrm>
            <a:off x="3276600" y="4797425"/>
            <a:ext cx="1225550" cy="366713"/>
          </a:xfrm>
          <a:prstGeom prst="rect">
            <a:avLst/>
          </a:prstGeom>
          <a:noFill/>
          <a:ln w="9525">
            <a:noFill/>
            <a:miter lim="800000"/>
            <a:headEnd/>
            <a:tailEnd/>
          </a:ln>
        </p:spPr>
        <p:txBody>
          <a:bodyPr>
            <a:spAutoFit/>
          </a:bodyPr>
          <a:lstStyle/>
          <a:p>
            <a:r>
              <a:rPr lang="ru-RU" sz="1800" b="1">
                <a:solidFill>
                  <a:srgbClr val="333399"/>
                </a:solidFill>
                <a:latin typeface="Arial" charset="0"/>
              </a:rPr>
              <a:t>кнопки</a:t>
            </a:r>
          </a:p>
        </p:txBody>
      </p:sp>
      <p:pic>
        <p:nvPicPr>
          <p:cNvPr id="109583" name="Picture 19"/>
          <p:cNvPicPr>
            <a:picLocks noChangeAspect="1" noChangeArrowheads="1"/>
          </p:cNvPicPr>
          <p:nvPr/>
        </p:nvPicPr>
        <p:blipFill>
          <a:blip r:embed="rId3"/>
          <a:srcRect t="35417"/>
          <a:stretch>
            <a:fillRect/>
          </a:stretch>
        </p:blipFill>
        <p:spPr bwMode="auto">
          <a:xfrm>
            <a:off x="6804025" y="2420938"/>
            <a:ext cx="2160588" cy="863600"/>
          </a:xfrm>
          <a:prstGeom prst="rect">
            <a:avLst/>
          </a:prstGeom>
          <a:noFill/>
          <a:ln w="9525">
            <a:noFill/>
            <a:miter lim="800000"/>
            <a:headEnd/>
            <a:tailEnd/>
          </a:ln>
        </p:spPr>
      </p:pic>
      <p:sp>
        <p:nvSpPr>
          <p:cNvPr id="109584" name="Text Box 22"/>
          <p:cNvSpPr txBox="1">
            <a:spLocks noChangeArrowheads="1"/>
          </p:cNvSpPr>
          <p:nvPr/>
        </p:nvSpPr>
        <p:spPr bwMode="auto">
          <a:xfrm>
            <a:off x="4859338" y="3284538"/>
            <a:ext cx="1800225" cy="366712"/>
          </a:xfrm>
          <a:prstGeom prst="rect">
            <a:avLst/>
          </a:prstGeom>
          <a:noFill/>
          <a:ln w="9525">
            <a:noFill/>
            <a:miter lim="800000"/>
            <a:headEnd/>
            <a:tailEnd/>
          </a:ln>
        </p:spPr>
        <p:txBody>
          <a:bodyPr>
            <a:spAutoFit/>
          </a:bodyPr>
          <a:lstStyle/>
          <a:p>
            <a:pPr algn="r">
              <a:spcBef>
                <a:spcPct val="50000"/>
              </a:spcBef>
            </a:pPr>
            <a:r>
              <a:rPr lang="ru-RU" sz="1800" b="1">
                <a:solidFill>
                  <a:srgbClr val="333399"/>
                </a:solidFill>
                <a:latin typeface="Arial" charset="0"/>
              </a:rPr>
              <a:t>счетчики</a:t>
            </a:r>
          </a:p>
        </p:txBody>
      </p:sp>
      <p:sp>
        <p:nvSpPr>
          <p:cNvPr id="109585" name="Text Box 23"/>
          <p:cNvSpPr txBox="1">
            <a:spLocks noChangeArrowheads="1"/>
          </p:cNvSpPr>
          <p:nvPr/>
        </p:nvSpPr>
        <p:spPr bwMode="auto">
          <a:xfrm>
            <a:off x="4859338" y="2420938"/>
            <a:ext cx="1800225" cy="366712"/>
          </a:xfrm>
          <a:prstGeom prst="rect">
            <a:avLst/>
          </a:prstGeom>
          <a:noFill/>
          <a:ln w="9525">
            <a:noFill/>
            <a:miter lim="800000"/>
            <a:headEnd/>
            <a:tailEnd/>
          </a:ln>
        </p:spPr>
        <p:txBody>
          <a:bodyPr>
            <a:spAutoFit/>
          </a:bodyPr>
          <a:lstStyle/>
          <a:p>
            <a:pPr algn="r">
              <a:spcBef>
                <a:spcPct val="50000"/>
              </a:spcBef>
            </a:pPr>
            <a:r>
              <a:rPr lang="ru-RU" sz="1800" b="1">
                <a:solidFill>
                  <a:srgbClr val="333399"/>
                </a:solidFill>
                <a:latin typeface="Arial" charset="0"/>
              </a:rPr>
              <a:t>списки</a:t>
            </a:r>
          </a:p>
        </p:txBody>
      </p:sp>
      <p:sp>
        <p:nvSpPr>
          <p:cNvPr id="109586" name="Text Box 24"/>
          <p:cNvSpPr txBox="1">
            <a:spLocks noChangeArrowheads="1"/>
          </p:cNvSpPr>
          <p:nvPr/>
        </p:nvSpPr>
        <p:spPr bwMode="auto">
          <a:xfrm>
            <a:off x="4932363" y="5373688"/>
            <a:ext cx="1800225" cy="530225"/>
          </a:xfrm>
          <a:prstGeom prst="rect">
            <a:avLst/>
          </a:prstGeom>
          <a:noFill/>
          <a:ln w="9525">
            <a:noFill/>
            <a:miter lim="800000"/>
            <a:headEnd/>
            <a:tailEnd/>
          </a:ln>
        </p:spPr>
        <p:txBody>
          <a:bodyPr>
            <a:spAutoFit/>
          </a:bodyPr>
          <a:lstStyle/>
          <a:p>
            <a:pPr algn="r">
              <a:lnSpc>
                <a:spcPct val="80000"/>
              </a:lnSpc>
            </a:pPr>
            <a:r>
              <a:rPr lang="ru-RU" sz="1800" b="1">
                <a:solidFill>
                  <a:srgbClr val="333399"/>
                </a:solidFill>
                <a:latin typeface="Arial" charset="0"/>
              </a:rPr>
              <a:t>контекстные меню</a:t>
            </a:r>
          </a:p>
        </p:txBody>
      </p:sp>
      <p:sp>
        <p:nvSpPr>
          <p:cNvPr id="109587" name="Line 25"/>
          <p:cNvSpPr>
            <a:spLocks noChangeShapeType="1"/>
          </p:cNvSpPr>
          <p:nvPr/>
        </p:nvSpPr>
        <p:spPr bwMode="auto">
          <a:xfrm>
            <a:off x="6084888" y="2781300"/>
            <a:ext cx="2087562" cy="142875"/>
          </a:xfrm>
          <a:prstGeom prst="line">
            <a:avLst/>
          </a:prstGeom>
          <a:noFill/>
          <a:ln w="38100">
            <a:solidFill>
              <a:srgbClr val="FF0000"/>
            </a:solidFill>
            <a:round/>
            <a:headEnd type="oval" w="med" len="med"/>
            <a:tailEnd type="stealth" w="lg" len="lg"/>
          </a:ln>
        </p:spPr>
        <p:txBody>
          <a:bodyPr/>
          <a:lstStyle/>
          <a:p>
            <a:endParaRPr lang="ru-RU"/>
          </a:p>
        </p:txBody>
      </p:sp>
      <p:sp>
        <p:nvSpPr>
          <p:cNvPr id="109588" name="Text Box 29"/>
          <p:cNvSpPr txBox="1">
            <a:spLocks noChangeArrowheads="1"/>
          </p:cNvSpPr>
          <p:nvPr/>
        </p:nvSpPr>
        <p:spPr bwMode="auto">
          <a:xfrm>
            <a:off x="4716463" y="4508500"/>
            <a:ext cx="2016125" cy="366713"/>
          </a:xfrm>
          <a:prstGeom prst="rect">
            <a:avLst/>
          </a:prstGeom>
          <a:noFill/>
          <a:ln w="9525">
            <a:noFill/>
            <a:miter lim="800000"/>
            <a:headEnd/>
            <a:tailEnd/>
          </a:ln>
        </p:spPr>
        <p:txBody>
          <a:bodyPr>
            <a:spAutoFit/>
          </a:bodyPr>
          <a:lstStyle/>
          <a:p>
            <a:pPr algn="r">
              <a:spcBef>
                <a:spcPct val="50000"/>
              </a:spcBef>
            </a:pPr>
            <a:r>
              <a:rPr lang="ru-RU" sz="1800" b="1">
                <a:solidFill>
                  <a:srgbClr val="333399"/>
                </a:solidFill>
                <a:latin typeface="Arial" charset="0"/>
              </a:rPr>
              <a:t>переключатели</a:t>
            </a:r>
          </a:p>
        </p:txBody>
      </p:sp>
      <p:pic>
        <p:nvPicPr>
          <p:cNvPr id="109589" name="Picture 30"/>
          <p:cNvPicPr>
            <a:picLocks noChangeAspect="1" noChangeArrowheads="1"/>
          </p:cNvPicPr>
          <p:nvPr/>
        </p:nvPicPr>
        <p:blipFill>
          <a:blip r:embed="rId4"/>
          <a:srcRect/>
          <a:stretch>
            <a:fillRect/>
          </a:stretch>
        </p:blipFill>
        <p:spPr bwMode="auto">
          <a:xfrm>
            <a:off x="6804025" y="3357563"/>
            <a:ext cx="2195513" cy="2098675"/>
          </a:xfrm>
          <a:prstGeom prst="rect">
            <a:avLst/>
          </a:prstGeom>
          <a:noFill/>
          <a:ln w="9525">
            <a:noFill/>
            <a:miter lim="800000"/>
            <a:headEnd/>
            <a:tailEnd/>
          </a:ln>
        </p:spPr>
      </p:pic>
      <p:sp>
        <p:nvSpPr>
          <p:cNvPr id="109590" name="Line 31"/>
          <p:cNvSpPr>
            <a:spLocks noChangeShapeType="1"/>
          </p:cNvSpPr>
          <p:nvPr/>
        </p:nvSpPr>
        <p:spPr bwMode="auto">
          <a:xfrm>
            <a:off x="6084888" y="3716338"/>
            <a:ext cx="2087562" cy="360362"/>
          </a:xfrm>
          <a:prstGeom prst="line">
            <a:avLst/>
          </a:prstGeom>
          <a:noFill/>
          <a:ln w="38100">
            <a:solidFill>
              <a:srgbClr val="FF0000"/>
            </a:solidFill>
            <a:round/>
            <a:headEnd type="oval" w="med" len="med"/>
            <a:tailEnd type="stealth" w="lg" len="lg"/>
          </a:ln>
        </p:spPr>
        <p:txBody>
          <a:bodyPr/>
          <a:lstStyle/>
          <a:p>
            <a:endParaRPr lang="ru-RU"/>
          </a:p>
        </p:txBody>
      </p:sp>
      <p:sp>
        <p:nvSpPr>
          <p:cNvPr id="109591" name="Line 32"/>
          <p:cNvSpPr>
            <a:spLocks noChangeShapeType="1"/>
          </p:cNvSpPr>
          <p:nvPr/>
        </p:nvSpPr>
        <p:spPr bwMode="auto">
          <a:xfrm>
            <a:off x="6011863" y="4868863"/>
            <a:ext cx="936625" cy="0"/>
          </a:xfrm>
          <a:prstGeom prst="line">
            <a:avLst/>
          </a:prstGeom>
          <a:noFill/>
          <a:ln w="38100">
            <a:solidFill>
              <a:srgbClr val="FF0000"/>
            </a:solidFill>
            <a:round/>
            <a:headEnd type="oval" w="med" len="med"/>
            <a:tailEnd type="stealth" w="lg" len="lg"/>
          </a:ln>
        </p:spPr>
        <p:txBody>
          <a:bodyPr/>
          <a:lstStyle/>
          <a:p>
            <a:endParaRPr lang="ru-RU"/>
          </a:p>
        </p:txBody>
      </p:sp>
      <p:pic>
        <p:nvPicPr>
          <p:cNvPr id="109592" name="Picture 33"/>
          <p:cNvPicPr>
            <a:picLocks noChangeAspect="1" noChangeArrowheads="1"/>
          </p:cNvPicPr>
          <p:nvPr/>
        </p:nvPicPr>
        <p:blipFill>
          <a:blip r:embed="rId5"/>
          <a:srcRect t="43326"/>
          <a:stretch>
            <a:fillRect/>
          </a:stretch>
        </p:blipFill>
        <p:spPr bwMode="auto">
          <a:xfrm>
            <a:off x="6804025" y="5516563"/>
            <a:ext cx="2160588" cy="1125537"/>
          </a:xfrm>
          <a:prstGeom prst="rect">
            <a:avLst/>
          </a:prstGeom>
          <a:noFill/>
          <a:ln w="9525">
            <a:noFill/>
            <a:miter lim="800000"/>
            <a:headEnd/>
            <a:tailEnd/>
          </a:ln>
        </p:spPr>
      </p:pic>
      <p:sp>
        <p:nvSpPr>
          <p:cNvPr id="109593" name="Line 34"/>
          <p:cNvSpPr>
            <a:spLocks noChangeShapeType="1"/>
          </p:cNvSpPr>
          <p:nvPr/>
        </p:nvSpPr>
        <p:spPr bwMode="auto">
          <a:xfrm>
            <a:off x="6227763" y="5949950"/>
            <a:ext cx="1439862" cy="71438"/>
          </a:xfrm>
          <a:prstGeom prst="line">
            <a:avLst/>
          </a:prstGeom>
          <a:noFill/>
          <a:ln w="38100">
            <a:solidFill>
              <a:srgbClr val="FF0000"/>
            </a:solidFill>
            <a:round/>
            <a:headEnd type="oval" w="med" len="med"/>
            <a:tailEnd type="stealth" w="lg" len="lg"/>
          </a:ln>
        </p:spPr>
        <p:txBody>
          <a:bodyPr/>
          <a:lstStyle/>
          <a:p>
            <a:endParaRPr lang="ru-RU"/>
          </a:p>
        </p:txBody>
      </p:sp>
      <p:pic>
        <p:nvPicPr>
          <p:cNvPr id="109594" name="Picture 35"/>
          <p:cNvPicPr>
            <a:picLocks noChangeAspect="1" noChangeArrowheads="1"/>
          </p:cNvPicPr>
          <p:nvPr/>
        </p:nvPicPr>
        <p:blipFill>
          <a:blip r:embed="rId6"/>
          <a:srcRect/>
          <a:stretch>
            <a:fillRect/>
          </a:stretch>
        </p:blipFill>
        <p:spPr bwMode="auto">
          <a:xfrm>
            <a:off x="1331913" y="6237288"/>
            <a:ext cx="1871662" cy="422275"/>
          </a:xfrm>
          <a:prstGeom prst="rect">
            <a:avLst/>
          </a:prstGeom>
          <a:noFill/>
          <a:ln w="9525">
            <a:noFill/>
            <a:miter lim="800000"/>
            <a:headEnd/>
            <a:tailEnd/>
          </a:ln>
        </p:spPr>
      </p:pic>
      <p:sp>
        <p:nvSpPr>
          <p:cNvPr id="109595" name="Line 36"/>
          <p:cNvSpPr>
            <a:spLocks noChangeShapeType="1"/>
          </p:cNvSpPr>
          <p:nvPr/>
        </p:nvSpPr>
        <p:spPr bwMode="auto">
          <a:xfrm flipH="1">
            <a:off x="2627313" y="6165850"/>
            <a:ext cx="1152525" cy="358775"/>
          </a:xfrm>
          <a:prstGeom prst="line">
            <a:avLst/>
          </a:prstGeom>
          <a:noFill/>
          <a:ln w="38100">
            <a:solidFill>
              <a:srgbClr val="FF0000"/>
            </a:solidFill>
            <a:round/>
            <a:headEnd type="oval" w="med" len="med"/>
            <a:tailEnd type="stealth" w="lg" len="lg"/>
          </a:ln>
        </p:spPr>
        <p:txBody>
          <a:bodyPr/>
          <a:lstStyle/>
          <a:p>
            <a:endParaRPr lang="ru-RU"/>
          </a:p>
        </p:txBody>
      </p:sp>
      <p:sp>
        <p:nvSpPr>
          <p:cNvPr id="109596" name="Text Box 37"/>
          <p:cNvSpPr txBox="1">
            <a:spLocks noChangeArrowheads="1"/>
          </p:cNvSpPr>
          <p:nvPr/>
        </p:nvSpPr>
        <p:spPr bwMode="auto">
          <a:xfrm>
            <a:off x="3276600" y="5734050"/>
            <a:ext cx="1295400" cy="366713"/>
          </a:xfrm>
          <a:prstGeom prst="rect">
            <a:avLst/>
          </a:prstGeom>
          <a:noFill/>
          <a:ln w="9525">
            <a:noFill/>
            <a:miter lim="800000"/>
            <a:headEnd/>
            <a:tailEnd/>
          </a:ln>
        </p:spPr>
        <p:txBody>
          <a:bodyPr>
            <a:spAutoFit/>
          </a:bodyPr>
          <a:lstStyle/>
          <a:p>
            <a:r>
              <a:rPr lang="ru-RU" sz="1800" b="1">
                <a:solidFill>
                  <a:srgbClr val="333399"/>
                </a:solidFill>
                <a:latin typeface="Arial" charset="0"/>
              </a:rPr>
              <a:t>ползунки</a:t>
            </a:r>
          </a:p>
        </p:txBody>
      </p:sp>
      <p:pic>
        <p:nvPicPr>
          <p:cNvPr id="109597" name="Рисунок 29" descr="знак.png"/>
          <p:cNvPicPr>
            <a:picLocks noChangeAspect="1"/>
          </p:cNvPicPr>
          <p:nvPr/>
        </p:nvPicPr>
        <p:blipFill>
          <a:blip r:embed="rId7"/>
          <a:srcRect/>
          <a:stretch>
            <a:fillRect/>
          </a:stretch>
        </p:blipFill>
        <p:spPr bwMode="auto">
          <a:xfrm>
            <a:off x="5667375" y="5286375"/>
            <a:ext cx="3476625" cy="1143000"/>
          </a:xfrm>
          <a:prstGeom prst="rect">
            <a:avLst/>
          </a:prstGeom>
          <a:noFill/>
          <a:ln w="9525">
            <a:no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10594" name="Text Box 3"/>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СЕРВИСНЫЕ ПРОГРАММЫ</a:t>
            </a:r>
          </a:p>
        </p:txBody>
      </p:sp>
      <p:sp>
        <p:nvSpPr>
          <p:cNvPr id="110595" name="Text Box 4"/>
          <p:cNvSpPr txBox="1">
            <a:spLocks noChangeArrowheads="1"/>
          </p:cNvSpPr>
          <p:nvPr/>
        </p:nvSpPr>
        <p:spPr bwMode="auto">
          <a:xfrm>
            <a:off x="179388" y="620713"/>
            <a:ext cx="8713787" cy="1323975"/>
          </a:xfrm>
          <a:prstGeom prst="rect">
            <a:avLst/>
          </a:prstGeom>
          <a:solidFill>
            <a:srgbClr val="FFFFCC"/>
          </a:solidFill>
          <a:ln w="9525">
            <a:noFill/>
            <a:miter lim="800000"/>
            <a:headEnd/>
            <a:tailEnd/>
          </a:ln>
        </p:spPr>
        <p:txBody>
          <a:bodyPr>
            <a:spAutoFit/>
          </a:bodyPr>
          <a:lstStyle/>
          <a:p>
            <a:pPr algn="ctr">
              <a:spcBef>
                <a:spcPct val="50000"/>
              </a:spcBef>
            </a:pPr>
            <a:r>
              <a:rPr lang="ru-RU" sz="2000" b="1">
                <a:solidFill>
                  <a:srgbClr val="FF0000"/>
                </a:solidFill>
                <a:latin typeface="Arial" charset="0"/>
              </a:rPr>
              <a:t>Сервисные программы (утилиты)</a:t>
            </a:r>
            <a:r>
              <a:rPr lang="ru-RU" sz="2000">
                <a:solidFill>
                  <a:srgbClr val="000000"/>
                </a:solidFill>
                <a:latin typeface="Arial" charset="0"/>
              </a:rPr>
              <a:t> позволяют </a:t>
            </a:r>
            <a:r>
              <a:rPr lang="ru-RU" sz="2000" b="1">
                <a:solidFill>
                  <a:srgbClr val="333399"/>
                </a:solidFill>
                <a:latin typeface="Arial" charset="0"/>
              </a:rPr>
              <a:t>обслуживать диски</a:t>
            </a:r>
            <a:r>
              <a:rPr lang="ru-RU" sz="2000">
                <a:solidFill>
                  <a:srgbClr val="000000"/>
                </a:solidFill>
                <a:latin typeface="Arial" charset="0"/>
              </a:rPr>
              <a:t> (проверять, сжимать, дефрагментировать и т.д.), </a:t>
            </a:r>
            <a:r>
              <a:rPr lang="ru-RU" sz="2000" b="1">
                <a:solidFill>
                  <a:srgbClr val="CC00CC"/>
                </a:solidFill>
                <a:latin typeface="Arial" charset="0"/>
              </a:rPr>
              <a:t>выполнять операции с файлами</a:t>
            </a:r>
            <a:r>
              <a:rPr lang="ru-RU" sz="2000">
                <a:solidFill>
                  <a:srgbClr val="000000"/>
                </a:solidFill>
                <a:latin typeface="Arial" charset="0"/>
              </a:rPr>
              <a:t> (архивировать и т.д.), </a:t>
            </a:r>
            <a:r>
              <a:rPr lang="ru-RU" sz="2000" b="1">
                <a:solidFill>
                  <a:srgbClr val="008000"/>
                </a:solidFill>
                <a:latin typeface="Arial" charset="0"/>
              </a:rPr>
              <a:t>работать в компьютерных сетях</a:t>
            </a:r>
            <a:r>
              <a:rPr lang="ru-RU" sz="2000">
                <a:solidFill>
                  <a:srgbClr val="000000"/>
                </a:solidFill>
                <a:latin typeface="Arial" charset="0"/>
              </a:rPr>
              <a:t> и т.д.</a:t>
            </a:r>
          </a:p>
        </p:txBody>
      </p:sp>
      <p:pic>
        <p:nvPicPr>
          <p:cNvPr id="110596" name="Picture 30"/>
          <p:cNvPicPr>
            <a:picLocks noChangeAspect="1" noChangeArrowheads="1"/>
          </p:cNvPicPr>
          <p:nvPr/>
        </p:nvPicPr>
        <p:blipFill>
          <a:blip r:embed="rId2"/>
          <a:srcRect b="34515"/>
          <a:stretch>
            <a:fillRect/>
          </a:stretch>
        </p:blipFill>
        <p:spPr bwMode="auto">
          <a:xfrm>
            <a:off x="323850" y="2060575"/>
            <a:ext cx="3600450" cy="2163763"/>
          </a:xfrm>
          <a:prstGeom prst="rect">
            <a:avLst/>
          </a:prstGeom>
          <a:noFill/>
          <a:ln w="38100">
            <a:solidFill>
              <a:srgbClr val="333399"/>
            </a:solidFill>
            <a:miter lim="800000"/>
            <a:headEnd/>
            <a:tailEnd/>
          </a:ln>
        </p:spPr>
      </p:pic>
      <p:pic>
        <p:nvPicPr>
          <p:cNvPr id="110597" name="Picture 31"/>
          <p:cNvPicPr>
            <a:picLocks noChangeAspect="1" noChangeArrowheads="1"/>
          </p:cNvPicPr>
          <p:nvPr/>
        </p:nvPicPr>
        <p:blipFill>
          <a:blip r:embed="rId3"/>
          <a:srcRect/>
          <a:stretch>
            <a:fillRect/>
          </a:stretch>
        </p:blipFill>
        <p:spPr bwMode="auto">
          <a:xfrm>
            <a:off x="4275138" y="2133600"/>
            <a:ext cx="4400550" cy="1366838"/>
          </a:xfrm>
          <a:prstGeom prst="rect">
            <a:avLst/>
          </a:prstGeom>
          <a:noFill/>
          <a:ln w="38100">
            <a:solidFill>
              <a:srgbClr val="FF00FF"/>
            </a:solidFill>
            <a:miter lim="800000"/>
            <a:headEnd/>
            <a:tailEnd/>
          </a:ln>
        </p:spPr>
      </p:pic>
      <p:pic>
        <p:nvPicPr>
          <p:cNvPr id="110598" name="Picture 32"/>
          <p:cNvPicPr>
            <a:picLocks noChangeAspect="1" noChangeArrowheads="1"/>
          </p:cNvPicPr>
          <p:nvPr/>
        </p:nvPicPr>
        <p:blipFill>
          <a:blip r:embed="rId4"/>
          <a:srcRect/>
          <a:stretch>
            <a:fillRect/>
          </a:stretch>
        </p:blipFill>
        <p:spPr bwMode="auto">
          <a:xfrm>
            <a:off x="468313" y="4149725"/>
            <a:ext cx="3600450" cy="1581150"/>
          </a:xfrm>
          <a:prstGeom prst="rect">
            <a:avLst/>
          </a:prstGeom>
          <a:noFill/>
          <a:ln w="38100" algn="ctr">
            <a:solidFill>
              <a:srgbClr val="333399"/>
            </a:solidFill>
            <a:miter lim="800000"/>
            <a:headEnd/>
            <a:tailEnd/>
          </a:ln>
        </p:spPr>
      </p:pic>
      <p:pic>
        <p:nvPicPr>
          <p:cNvPr id="110599" name="Picture 33"/>
          <p:cNvPicPr>
            <a:picLocks noChangeAspect="1" noChangeArrowheads="1"/>
          </p:cNvPicPr>
          <p:nvPr/>
        </p:nvPicPr>
        <p:blipFill>
          <a:blip r:embed="rId5"/>
          <a:srcRect/>
          <a:stretch>
            <a:fillRect/>
          </a:stretch>
        </p:blipFill>
        <p:spPr bwMode="auto">
          <a:xfrm>
            <a:off x="4716463" y="4076700"/>
            <a:ext cx="3887787" cy="1593850"/>
          </a:xfrm>
          <a:prstGeom prst="rect">
            <a:avLst/>
          </a:prstGeom>
          <a:noFill/>
          <a:ln w="38100">
            <a:solidFill>
              <a:srgbClr val="008000"/>
            </a:solid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11618" name="Text Box 3"/>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СИСТЕМНЫЙ РЕЕСТР </a:t>
            </a:r>
            <a:r>
              <a:rPr lang="en-US" sz="2000" b="1">
                <a:solidFill>
                  <a:srgbClr val="006699"/>
                </a:solidFill>
                <a:latin typeface="Arial" charset="0"/>
              </a:rPr>
              <a:t>WINDOWS</a:t>
            </a:r>
            <a:endParaRPr lang="ru-RU" sz="2000" b="1">
              <a:solidFill>
                <a:srgbClr val="006699"/>
              </a:solidFill>
              <a:latin typeface="Arial" charset="0"/>
            </a:endParaRPr>
          </a:p>
        </p:txBody>
      </p:sp>
      <p:sp>
        <p:nvSpPr>
          <p:cNvPr id="111619" name="Text Box 4"/>
          <p:cNvSpPr txBox="1">
            <a:spLocks noChangeArrowheads="1"/>
          </p:cNvSpPr>
          <p:nvPr/>
        </p:nvSpPr>
        <p:spPr bwMode="auto">
          <a:xfrm>
            <a:off x="179388" y="620713"/>
            <a:ext cx="8713787" cy="641350"/>
          </a:xfrm>
          <a:prstGeom prst="rect">
            <a:avLst/>
          </a:prstGeom>
          <a:solidFill>
            <a:srgbClr val="FFFFCC"/>
          </a:solidFill>
          <a:ln w="9525">
            <a:noFill/>
            <a:miter lim="800000"/>
            <a:headEnd/>
            <a:tailEnd/>
          </a:ln>
        </p:spPr>
        <p:txBody>
          <a:bodyPr>
            <a:spAutoFit/>
          </a:bodyPr>
          <a:lstStyle/>
          <a:p>
            <a:pPr algn="ctr">
              <a:spcBef>
                <a:spcPct val="50000"/>
              </a:spcBef>
            </a:pPr>
            <a:r>
              <a:rPr lang="ru-RU" sz="1800" b="1">
                <a:solidFill>
                  <a:srgbClr val="FF0000"/>
                </a:solidFill>
                <a:latin typeface="Arial" charset="0"/>
              </a:rPr>
              <a:t>Системный реестр</a:t>
            </a:r>
            <a:r>
              <a:rPr lang="ru-RU" sz="1800">
                <a:solidFill>
                  <a:srgbClr val="000000"/>
                </a:solidFill>
                <a:latin typeface="Arial" charset="0"/>
              </a:rPr>
              <a:t> ОС </a:t>
            </a:r>
            <a:r>
              <a:rPr lang="en-US" sz="1800">
                <a:solidFill>
                  <a:srgbClr val="000000"/>
                </a:solidFill>
                <a:latin typeface="Arial" charset="0"/>
              </a:rPr>
              <a:t>Windows</a:t>
            </a:r>
            <a:r>
              <a:rPr lang="ru-RU" sz="1800">
                <a:solidFill>
                  <a:srgbClr val="000000"/>
                </a:solidFill>
                <a:latin typeface="Arial" charset="0"/>
              </a:rPr>
              <a:t> является иерархической базой данных, в которой хранится информация о конфигурации </a:t>
            </a:r>
            <a:r>
              <a:rPr lang="en-US" sz="1800">
                <a:solidFill>
                  <a:srgbClr val="000000"/>
                </a:solidFill>
                <a:latin typeface="Arial" charset="0"/>
              </a:rPr>
              <a:t>Windows</a:t>
            </a:r>
            <a:r>
              <a:rPr lang="ru-RU" sz="1800">
                <a:solidFill>
                  <a:srgbClr val="000000"/>
                </a:solidFill>
                <a:latin typeface="Arial" charset="0"/>
              </a:rPr>
              <a:t>.</a:t>
            </a:r>
          </a:p>
        </p:txBody>
      </p:sp>
      <p:pic>
        <p:nvPicPr>
          <p:cNvPr id="111620" name="Picture 11"/>
          <p:cNvPicPr>
            <a:picLocks noChangeAspect="1" noChangeArrowheads="1"/>
          </p:cNvPicPr>
          <p:nvPr/>
        </p:nvPicPr>
        <p:blipFill>
          <a:blip r:embed="rId2"/>
          <a:srcRect/>
          <a:stretch>
            <a:fillRect/>
          </a:stretch>
        </p:blipFill>
        <p:spPr bwMode="auto">
          <a:xfrm>
            <a:off x="250825" y="1412875"/>
            <a:ext cx="5041900" cy="4260850"/>
          </a:xfrm>
          <a:prstGeom prst="rect">
            <a:avLst/>
          </a:prstGeom>
          <a:noFill/>
          <a:ln w="38100" algn="ctr">
            <a:solidFill>
              <a:srgbClr val="333399"/>
            </a:solidFill>
            <a:miter lim="800000"/>
            <a:headEnd/>
            <a:tailEnd/>
          </a:ln>
        </p:spPr>
      </p:pic>
      <p:sp>
        <p:nvSpPr>
          <p:cNvPr id="111621" name="Text Box 12"/>
          <p:cNvSpPr txBox="1">
            <a:spLocks noChangeArrowheads="1"/>
          </p:cNvSpPr>
          <p:nvPr/>
        </p:nvSpPr>
        <p:spPr bwMode="auto">
          <a:xfrm>
            <a:off x="5580063" y="1412875"/>
            <a:ext cx="3313112" cy="2436813"/>
          </a:xfrm>
          <a:prstGeom prst="rect">
            <a:avLst/>
          </a:prstGeom>
          <a:solidFill>
            <a:srgbClr val="EFFFEF"/>
          </a:solidFill>
          <a:ln w="9525">
            <a:solidFill>
              <a:srgbClr val="EFFFEF"/>
            </a:solidFill>
            <a:miter lim="800000"/>
            <a:headEnd/>
            <a:tailEnd/>
          </a:ln>
        </p:spPr>
        <p:txBody>
          <a:bodyPr>
            <a:spAutoFit/>
          </a:bodyPr>
          <a:lstStyle/>
          <a:p>
            <a:pPr>
              <a:spcBef>
                <a:spcPct val="50000"/>
              </a:spcBef>
            </a:pPr>
            <a:r>
              <a:rPr lang="en-US" sz="1800">
                <a:solidFill>
                  <a:srgbClr val="000000"/>
                </a:solidFill>
                <a:latin typeface="Arial" charset="0"/>
              </a:rPr>
              <a:t>   </a:t>
            </a:r>
            <a:r>
              <a:rPr lang="ru-RU" sz="1800">
                <a:solidFill>
                  <a:srgbClr val="000000"/>
                </a:solidFill>
                <a:latin typeface="Arial" charset="0"/>
              </a:rPr>
              <a:t>В реестре содержатся сведения об </a:t>
            </a:r>
            <a:r>
              <a:rPr lang="ru-RU" sz="1800" b="1">
                <a:solidFill>
                  <a:srgbClr val="333399"/>
                </a:solidFill>
                <a:latin typeface="Arial" charset="0"/>
              </a:rPr>
              <a:t>оборудовании системы</a:t>
            </a:r>
            <a:r>
              <a:rPr lang="ru-RU" sz="1800">
                <a:solidFill>
                  <a:srgbClr val="000000"/>
                </a:solidFill>
                <a:latin typeface="Arial" charset="0"/>
              </a:rPr>
              <a:t>, </a:t>
            </a:r>
            <a:r>
              <a:rPr lang="ru-RU" sz="1800" b="1">
                <a:solidFill>
                  <a:srgbClr val="333399"/>
                </a:solidFill>
                <a:latin typeface="Arial" charset="0"/>
              </a:rPr>
              <a:t>установленных программах</a:t>
            </a:r>
            <a:r>
              <a:rPr lang="ru-RU" sz="1800">
                <a:solidFill>
                  <a:srgbClr val="000000"/>
                </a:solidFill>
                <a:latin typeface="Arial" charset="0"/>
              </a:rPr>
              <a:t> и </a:t>
            </a:r>
            <a:r>
              <a:rPr lang="ru-RU" sz="1800" b="1">
                <a:solidFill>
                  <a:srgbClr val="333399"/>
                </a:solidFill>
                <a:latin typeface="Arial" charset="0"/>
              </a:rPr>
              <a:t>параметрах настройки</a:t>
            </a:r>
            <a:r>
              <a:rPr lang="en-US" sz="1800">
                <a:solidFill>
                  <a:srgbClr val="000000"/>
                </a:solidFill>
                <a:latin typeface="Arial" charset="0"/>
              </a:rPr>
              <a:t>.</a:t>
            </a:r>
          </a:p>
          <a:p>
            <a:pPr>
              <a:spcBef>
                <a:spcPct val="50000"/>
              </a:spcBef>
            </a:pPr>
            <a:r>
              <a:rPr lang="en-US" sz="1800">
                <a:solidFill>
                  <a:srgbClr val="000000"/>
                </a:solidFill>
                <a:latin typeface="Arial" charset="0"/>
              </a:rPr>
              <a:t>   </a:t>
            </a:r>
            <a:r>
              <a:rPr lang="ru-RU" sz="1800">
                <a:solidFill>
                  <a:srgbClr val="000000"/>
                </a:solidFill>
                <a:latin typeface="Arial" charset="0"/>
              </a:rPr>
              <a:t>В ОС </a:t>
            </a:r>
            <a:r>
              <a:rPr lang="en-US" sz="1800">
                <a:solidFill>
                  <a:srgbClr val="000000"/>
                </a:solidFill>
                <a:latin typeface="Arial" charset="0"/>
              </a:rPr>
              <a:t>Windows</a:t>
            </a:r>
            <a:r>
              <a:rPr lang="ru-RU" sz="1800">
                <a:solidFill>
                  <a:srgbClr val="000000"/>
                </a:solidFill>
                <a:latin typeface="Arial" charset="0"/>
              </a:rPr>
              <a:t> входит </a:t>
            </a:r>
            <a:r>
              <a:rPr lang="ru-RU" sz="1800" b="1">
                <a:solidFill>
                  <a:srgbClr val="333399"/>
                </a:solidFill>
                <a:latin typeface="Arial" charset="0"/>
              </a:rPr>
              <a:t>редактор реестра</a:t>
            </a:r>
            <a:r>
              <a:rPr lang="ru-RU" sz="1800">
                <a:solidFill>
                  <a:srgbClr val="000000"/>
                </a:solidFill>
                <a:latin typeface="Arial" charset="0"/>
              </a:rPr>
              <a:t> – программа </a:t>
            </a:r>
            <a:r>
              <a:rPr lang="en-US" sz="1800" b="1" i="1">
                <a:solidFill>
                  <a:srgbClr val="000000"/>
                </a:solidFill>
                <a:latin typeface="Arial" charset="0"/>
              </a:rPr>
              <a:t>regedit.exe</a:t>
            </a:r>
            <a:r>
              <a:rPr lang="ru-RU" sz="1800">
                <a:solidFill>
                  <a:srgbClr val="000000"/>
                </a:solidFill>
                <a:latin typeface="Arial" charset="0"/>
              </a:rPr>
              <a:t>.</a:t>
            </a:r>
          </a:p>
        </p:txBody>
      </p:sp>
      <p:sp>
        <p:nvSpPr>
          <p:cNvPr id="111622" name="Text Box 13"/>
          <p:cNvSpPr txBox="1">
            <a:spLocks noChangeArrowheads="1"/>
          </p:cNvSpPr>
          <p:nvPr/>
        </p:nvSpPr>
        <p:spPr bwMode="auto">
          <a:xfrm>
            <a:off x="323850" y="5734050"/>
            <a:ext cx="4751388" cy="461963"/>
          </a:xfrm>
          <a:prstGeom prst="rect">
            <a:avLst/>
          </a:prstGeom>
          <a:noFill/>
          <a:ln w="9525">
            <a:noFill/>
            <a:miter lim="800000"/>
            <a:headEnd/>
            <a:tailEnd/>
          </a:ln>
        </p:spPr>
        <p:txBody>
          <a:bodyPr>
            <a:spAutoFit/>
          </a:bodyPr>
          <a:lstStyle/>
          <a:p>
            <a:pPr algn="ctr">
              <a:spcBef>
                <a:spcPct val="50000"/>
              </a:spcBef>
            </a:pPr>
            <a:r>
              <a:rPr lang="ru-RU" sz="2400">
                <a:solidFill>
                  <a:srgbClr val="000000"/>
                </a:solidFill>
                <a:latin typeface="Arial" charset="0"/>
              </a:rPr>
              <a:t>Программа </a:t>
            </a:r>
            <a:r>
              <a:rPr lang="en-US" sz="2400">
                <a:solidFill>
                  <a:srgbClr val="000000"/>
                </a:solidFill>
                <a:latin typeface="Arial" charset="0"/>
              </a:rPr>
              <a:t>regedit.exe</a:t>
            </a:r>
            <a:endParaRPr lang="ru-RU" sz="2400">
              <a:solidFill>
                <a:srgbClr val="000000"/>
              </a:solidFill>
              <a:latin typeface="Arial" charset="0"/>
            </a:endParaRPr>
          </a:p>
        </p:txBody>
      </p:sp>
      <p:sp>
        <p:nvSpPr>
          <p:cNvPr id="111623" name="Text Box 14"/>
          <p:cNvSpPr txBox="1">
            <a:spLocks noChangeArrowheads="1"/>
          </p:cNvSpPr>
          <p:nvPr/>
        </p:nvSpPr>
        <p:spPr bwMode="auto">
          <a:xfrm>
            <a:off x="5580063" y="4076700"/>
            <a:ext cx="3384550" cy="1465263"/>
          </a:xfrm>
          <a:prstGeom prst="rect">
            <a:avLst/>
          </a:prstGeom>
          <a:solidFill>
            <a:srgbClr val="FF0000"/>
          </a:solidFill>
          <a:ln w="9525">
            <a:noFill/>
            <a:miter lim="800000"/>
            <a:headEnd/>
            <a:tailEnd/>
          </a:ln>
        </p:spPr>
        <p:txBody>
          <a:bodyPr>
            <a:spAutoFit/>
          </a:bodyPr>
          <a:lstStyle/>
          <a:p>
            <a:pPr algn="ctr">
              <a:spcBef>
                <a:spcPct val="50000"/>
              </a:spcBef>
            </a:pPr>
            <a:r>
              <a:rPr lang="ru-RU" sz="1800" b="1">
                <a:solidFill>
                  <a:srgbClr val="FFFFFF"/>
                </a:solidFill>
                <a:latin typeface="Arial" charset="0"/>
              </a:rPr>
              <a:t>Категорически не рекомендуется изменять параметры реестра без четкого понимания производимых действий.</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12642" name="Text Box 3"/>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СИСТЕМНЫЙ РЕЕСТР </a:t>
            </a:r>
            <a:r>
              <a:rPr lang="en-US" sz="2000" b="1">
                <a:solidFill>
                  <a:srgbClr val="006699"/>
                </a:solidFill>
                <a:latin typeface="Arial" charset="0"/>
              </a:rPr>
              <a:t>WINDOWS</a:t>
            </a:r>
            <a:endParaRPr lang="ru-RU" sz="2000" b="1">
              <a:solidFill>
                <a:srgbClr val="006699"/>
              </a:solidFill>
              <a:latin typeface="Arial" charset="0"/>
            </a:endParaRPr>
          </a:p>
        </p:txBody>
      </p:sp>
      <p:sp>
        <p:nvSpPr>
          <p:cNvPr id="112643" name="Text Box 4"/>
          <p:cNvSpPr txBox="1">
            <a:spLocks noChangeArrowheads="1"/>
          </p:cNvSpPr>
          <p:nvPr/>
        </p:nvSpPr>
        <p:spPr bwMode="auto">
          <a:xfrm>
            <a:off x="179388" y="620713"/>
            <a:ext cx="8713787" cy="2516073"/>
          </a:xfrm>
          <a:prstGeom prst="rect">
            <a:avLst/>
          </a:prstGeom>
          <a:solidFill>
            <a:srgbClr val="FFFFCC"/>
          </a:solidFill>
          <a:ln w="9525">
            <a:noFill/>
            <a:miter lim="800000"/>
            <a:headEnd/>
            <a:tailEnd/>
          </a:ln>
        </p:spPr>
        <p:txBody>
          <a:bodyPr>
            <a:spAutoFit/>
          </a:bodyPr>
          <a:lstStyle/>
          <a:p>
            <a:pPr>
              <a:spcBef>
                <a:spcPct val="50000"/>
              </a:spcBef>
            </a:pPr>
            <a:r>
              <a:rPr lang="ru-RU" sz="1800" dirty="0">
                <a:solidFill>
                  <a:srgbClr val="000000"/>
                </a:solidFill>
                <a:latin typeface="Arial" charset="0"/>
              </a:rPr>
              <a:t>    </a:t>
            </a:r>
            <a:r>
              <a:rPr lang="ru-RU" sz="2100" dirty="0">
                <a:solidFill>
                  <a:srgbClr val="000000"/>
                </a:solidFill>
                <a:latin typeface="Arial" charset="0"/>
              </a:rPr>
              <a:t>Если повреждена информация об устройствах, то соответствующий раздел реестра можно исправить или восстановить в том виде, который он имел в момент последнего удачного запуска компьютера.</a:t>
            </a:r>
          </a:p>
          <a:p>
            <a:pPr>
              <a:spcBef>
                <a:spcPct val="50000"/>
              </a:spcBef>
            </a:pPr>
            <a:r>
              <a:rPr lang="ru-RU" sz="2100" dirty="0">
                <a:solidFill>
                  <a:srgbClr val="000000"/>
                </a:solidFill>
                <a:latin typeface="Arial" charset="0"/>
              </a:rPr>
              <a:t>    Для этого необходимо </a:t>
            </a:r>
            <a:r>
              <a:rPr lang="ru-RU" sz="2100" b="1" dirty="0">
                <a:solidFill>
                  <a:srgbClr val="000000"/>
                </a:solidFill>
                <a:latin typeface="Arial" charset="0"/>
              </a:rPr>
              <a:t>перезагрузить</a:t>
            </a:r>
            <a:r>
              <a:rPr lang="ru-RU" sz="2100" dirty="0">
                <a:solidFill>
                  <a:srgbClr val="000000"/>
                </a:solidFill>
                <a:latin typeface="Arial" charset="0"/>
              </a:rPr>
              <a:t> компьютер, а процессе загрузки </a:t>
            </a:r>
            <a:r>
              <a:rPr lang="ru-RU" sz="2100" b="1" dirty="0">
                <a:solidFill>
                  <a:srgbClr val="000000"/>
                </a:solidFill>
                <a:latin typeface="Arial" charset="0"/>
              </a:rPr>
              <a:t>нажать клавишу</a:t>
            </a:r>
            <a:r>
              <a:rPr lang="ru-RU" sz="2100" dirty="0">
                <a:solidFill>
                  <a:srgbClr val="000000"/>
                </a:solidFill>
                <a:latin typeface="Arial" charset="0"/>
              </a:rPr>
              <a:t> </a:t>
            </a:r>
            <a:r>
              <a:rPr lang="en-US" sz="2100" b="1" dirty="0">
                <a:solidFill>
                  <a:srgbClr val="000000"/>
                </a:solidFill>
                <a:latin typeface="Arial" charset="0"/>
              </a:rPr>
              <a:t>{F8}</a:t>
            </a:r>
            <a:r>
              <a:rPr lang="ru-RU" sz="2100" dirty="0">
                <a:solidFill>
                  <a:srgbClr val="000000"/>
                </a:solidFill>
                <a:latin typeface="Arial" charset="0"/>
              </a:rPr>
              <a:t> и выбрать вариант загрузки </a:t>
            </a:r>
            <a:r>
              <a:rPr lang="ru-RU" sz="2100" b="1" dirty="0">
                <a:solidFill>
                  <a:srgbClr val="000000"/>
                </a:solidFill>
                <a:latin typeface="Arial" charset="0"/>
              </a:rPr>
              <a:t>Загрузка последней удачной конфигурации</a:t>
            </a:r>
            <a:r>
              <a:rPr lang="ru-RU" sz="2100" dirty="0">
                <a:solidFill>
                  <a:srgbClr val="000000"/>
                </a:solidFill>
                <a:latin typeface="Arial" charset="0"/>
              </a:rPr>
              <a:t>.</a:t>
            </a:r>
          </a:p>
        </p:txBody>
      </p:sp>
      <p:pic>
        <p:nvPicPr>
          <p:cNvPr id="112644" name="Picture 9"/>
          <p:cNvPicPr>
            <a:picLocks noChangeAspect="1" noChangeArrowheads="1"/>
          </p:cNvPicPr>
          <p:nvPr/>
        </p:nvPicPr>
        <p:blipFill>
          <a:blip r:embed="rId2"/>
          <a:srcRect/>
          <a:stretch>
            <a:fillRect/>
          </a:stretch>
        </p:blipFill>
        <p:spPr bwMode="auto">
          <a:xfrm>
            <a:off x="179388" y="3653631"/>
            <a:ext cx="8642350" cy="2232025"/>
          </a:xfrm>
          <a:prstGeom prst="rect">
            <a:avLst/>
          </a:prstGeom>
          <a:noFill/>
          <a:ln w="9525">
            <a:no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13666" name="Text Box 3"/>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СИСТЕМНЫЙ РЕЕСТР </a:t>
            </a:r>
            <a:r>
              <a:rPr lang="en-US" sz="2000" b="1">
                <a:solidFill>
                  <a:srgbClr val="006699"/>
                </a:solidFill>
                <a:latin typeface="Arial" charset="0"/>
              </a:rPr>
              <a:t>WINDOWS</a:t>
            </a:r>
            <a:endParaRPr lang="ru-RU" sz="2000" b="1">
              <a:solidFill>
                <a:srgbClr val="006699"/>
              </a:solidFill>
              <a:latin typeface="Arial" charset="0"/>
            </a:endParaRPr>
          </a:p>
        </p:txBody>
      </p:sp>
      <p:sp>
        <p:nvSpPr>
          <p:cNvPr id="113667" name="Text Box 4"/>
          <p:cNvSpPr txBox="1">
            <a:spLocks noChangeArrowheads="1"/>
          </p:cNvSpPr>
          <p:nvPr/>
        </p:nvSpPr>
        <p:spPr bwMode="auto">
          <a:xfrm>
            <a:off x="179388" y="620713"/>
            <a:ext cx="8713787" cy="915987"/>
          </a:xfrm>
          <a:prstGeom prst="rect">
            <a:avLst/>
          </a:prstGeom>
          <a:solidFill>
            <a:srgbClr val="FFFFCC"/>
          </a:solidFill>
          <a:ln w="9525">
            <a:noFill/>
            <a:miter lim="800000"/>
            <a:headEnd/>
            <a:tailEnd/>
          </a:ln>
        </p:spPr>
        <p:txBody>
          <a:bodyPr>
            <a:spAutoFit/>
          </a:bodyPr>
          <a:lstStyle/>
          <a:p>
            <a:pPr algn="ctr">
              <a:spcBef>
                <a:spcPct val="50000"/>
              </a:spcBef>
            </a:pPr>
            <a:r>
              <a:rPr lang="ru-RU" sz="1800">
                <a:solidFill>
                  <a:srgbClr val="000000"/>
                </a:solidFill>
                <a:latin typeface="Arial" charset="0"/>
              </a:rPr>
              <a:t>    Современные версии ОС </a:t>
            </a:r>
            <a:r>
              <a:rPr lang="en-US" sz="1800">
                <a:solidFill>
                  <a:srgbClr val="000000"/>
                </a:solidFill>
                <a:latin typeface="Arial" charset="0"/>
              </a:rPr>
              <a:t>Windows </a:t>
            </a:r>
            <a:r>
              <a:rPr lang="ru-RU" sz="1800">
                <a:solidFill>
                  <a:srgbClr val="000000"/>
                </a:solidFill>
                <a:latin typeface="Arial" charset="0"/>
              </a:rPr>
              <a:t>содержат средство </a:t>
            </a:r>
            <a:r>
              <a:rPr lang="ru-RU" sz="1800" b="1">
                <a:solidFill>
                  <a:srgbClr val="000000"/>
                </a:solidFill>
                <a:latin typeface="Arial" charset="0"/>
              </a:rPr>
              <a:t>восстановления</a:t>
            </a:r>
            <a:r>
              <a:rPr lang="ru-RU" sz="1800">
                <a:solidFill>
                  <a:srgbClr val="000000"/>
                </a:solidFill>
                <a:latin typeface="Arial" charset="0"/>
              </a:rPr>
              <a:t> </a:t>
            </a:r>
            <a:r>
              <a:rPr lang="ru-RU" sz="1800" b="1">
                <a:solidFill>
                  <a:srgbClr val="000000"/>
                </a:solidFill>
                <a:latin typeface="Arial" charset="0"/>
              </a:rPr>
              <a:t>системы</a:t>
            </a:r>
            <a:r>
              <a:rPr lang="ru-RU" sz="1800">
                <a:solidFill>
                  <a:srgbClr val="000000"/>
                </a:solidFill>
                <a:latin typeface="Arial" charset="0"/>
              </a:rPr>
              <a:t>, которое может восстановить системный реестр, существовавший на определенную дату, если ранее была сохранена резервная копия этих данных.</a:t>
            </a:r>
          </a:p>
        </p:txBody>
      </p:sp>
      <p:pic>
        <p:nvPicPr>
          <p:cNvPr id="113668" name="Picture 6"/>
          <p:cNvPicPr>
            <a:picLocks noChangeAspect="1" noChangeArrowheads="1"/>
          </p:cNvPicPr>
          <p:nvPr/>
        </p:nvPicPr>
        <p:blipFill>
          <a:blip r:embed="rId2"/>
          <a:srcRect/>
          <a:stretch>
            <a:fillRect/>
          </a:stretch>
        </p:blipFill>
        <p:spPr bwMode="auto">
          <a:xfrm>
            <a:off x="179388" y="1700213"/>
            <a:ext cx="7258050" cy="1104900"/>
          </a:xfrm>
          <a:prstGeom prst="rect">
            <a:avLst/>
          </a:prstGeom>
          <a:noFill/>
          <a:ln w="9525">
            <a:noFill/>
            <a:miter lim="800000"/>
            <a:headEnd/>
            <a:tailEnd/>
          </a:ln>
        </p:spPr>
      </p:pic>
      <p:pic>
        <p:nvPicPr>
          <p:cNvPr id="113669" name="Picture 7"/>
          <p:cNvPicPr>
            <a:picLocks noChangeAspect="1" noChangeArrowheads="1"/>
          </p:cNvPicPr>
          <p:nvPr/>
        </p:nvPicPr>
        <p:blipFill>
          <a:blip r:embed="rId3"/>
          <a:srcRect/>
          <a:stretch>
            <a:fillRect/>
          </a:stretch>
        </p:blipFill>
        <p:spPr bwMode="auto">
          <a:xfrm>
            <a:off x="179388" y="2924175"/>
            <a:ext cx="4248150" cy="3078163"/>
          </a:xfrm>
          <a:prstGeom prst="rect">
            <a:avLst/>
          </a:prstGeom>
          <a:noFill/>
          <a:ln w="9525">
            <a:noFill/>
            <a:miter lim="800000"/>
            <a:headEnd/>
            <a:tailEnd/>
          </a:ln>
        </p:spPr>
      </p:pic>
      <p:sp>
        <p:nvSpPr>
          <p:cNvPr id="113670" name="AutoShape 8"/>
          <p:cNvSpPr>
            <a:spLocks noChangeArrowheads="1"/>
          </p:cNvSpPr>
          <p:nvPr/>
        </p:nvSpPr>
        <p:spPr bwMode="auto">
          <a:xfrm>
            <a:off x="2411413" y="3789363"/>
            <a:ext cx="1511300" cy="504825"/>
          </a:xfrm>
          <a:prstGeom prst="roundRect">
            <a:avLst>
              <a:gd name="adj" fmla="val 16667"/>
            </a:avLst>
          </a:prstGeom>
          <a:noFill/>
          <a:ln w="28575">
            <a:solidFill>
              <a:srgbClr val="FF0000"/>
            </a:solidFill>
            <a:round/>
            <a:headEnd/>
            <a:tailEnd/>
          </a:ln>
        </p:spPr>
        <p:txBody>
          <a:bodyPr wrap="none" anchor="ctr"/>
          <a:lstStyle/>
          <a:p>
            <a:endParaRPr lang="ru-RU" sz="1800">
              <a:solidFill>
                <a:srgbClr val="000000"/>
              </a:solidFill>
              <a:latin typeface="Arial" charset="0"/>
            </a:endParaRPr>
          </a:p>
        </p:txBody>
      </p:sp>
      <p:pic>
        <p:nvPicPr>
          <p:cNvPr id="113671" name="Picture 9"/>
          <p:cNvPicPr>
            <a:picLocks noChangeAspect="1" noChangeArrowheads="1"/>
          </p:cNvPicPr>
          <p:nvPr/>
        </p:nvPicPr>
        <p:blipFill>
          <a:blip r:embed="rId4"/>
          <a:srcRect/>
          <a:stretch>
            <a:fillRect/>
          </a:stretch>
        </p:blipFill>
        <p:spPr bwMode="auto">
          <a:xfrm>
            <a:off x="4643438" y="2924175"/>
            <a:ext cx="4252912" cy="3106738"/>
          </a:xfrm>
          <a:prstGeom prst="rect">
            <a:avLst/>
          </a:prstGeom>
          <a:noFill/>
          <a:ln w="9525">
            <a:noFill/>
            <a:miter lim="800000"/>
            <a:headEnd/>
            <a:tailEnd/>
          </a:ln>
        </p:spPr>
      </p:pic>
      <p:sp>
        <p:nvSpPr>
          <p:cNvPr id="113672" name="AutoShape 10"/>
          <p:cNvSpPr>
            <a:spLocks noChangeArrowheads="1"/>
          </p:cNvSpPr>
          <p:nvPr/>
        </p:nvSpPr>
        <p:spPr bwMode="auto">
          <a:xfrm>
            <a:off x="4932363" y="4149725"/>
            <a:ext cx="1727200" cy="935038"/>
          </a:xfrm>
          <a:prstGeom prst="roundRect">
            <a:avLst>
              <a:gd name="adj" fmla="val 16667"/>
            </a:avLst>
          </a:prstGeom>
          <a:noFill/>
          <a:ln w="28575">
            <a:solidFill>
              <a:srgbClr val="FF0000"/>
            </a:solidFill>
            <a:round/>
            <a:headEnd/>
            <a:tailEnd/>
          </a:ln>
        </p:spPr>
        <p:txBody>
          <a:bodyPr wrap="none" anchor="ctr"/>
          <a:lstStyle/>
          <a:p>
            <a:endParaRPr lang="ru-RU" sz="1800">
              <a:solidFill>
                <a:srgbClr val="000000"/>
              </a:solidFill>
              <a:latin typeface="Arial" charset="0"/>
            </a:endParaRP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449263"/>
            <a:ext cx="9144000" cy="6408737"/>
          </a:xfrm>
          <a:prstGeom prst="rect">
            <a:avLst/>
          </a:prstGeom>
          <a:solidFill>
            <a:schemeClr val="accent1"/>
          </a:solidFill>
          <a:ln w="9525">
            <a:noFill/>
            <a:miter lim="800000"/>
            <a:headEnd/>
            <a:tailEnd/>
          </a:ln>
        </p:spPr>
        <p:txBody>
          <a:bodyPr wrap="none" anchor="ctr"/>
          <a:lstStyle/>
          <a:p>
            <a:endParaRPr lang="ru-RU" sz="1800">
              <a:solidFill>
                <a:srgbClr val="000000"/>
              </a:solidFill>
              <a:latin typeface="Arial" charset="0"/>
            </a:endParaRPr>
          </a:p>
        </p:txBody>
      </p:sp>
      <p:sp>
        <p:nvSpPr>
          <p:cNvPr id="114690" name="Text Box 3"/>
          <p:cNvSpPr txBox="1">
            <a:spLocks noChangeArrowheads="1"/>
          </p:cNvSpPr>
          <p:nvPr/>
        </p:nvSpPr>
        <p:spPr bwMode="auto">
          <a:xfrm>
            <a:off x="395288" y="0"/>
            <a:ext cx="8353425" cy="396875"/>
          </a:xfrm>
          <a:prstGeom prst="rect">
            <a:avLst/>
          </a:prstGeom>
          <a:noFill/>
          <a:ln w="9525">
            <a:noFill/>
            <a:miter lim="800000"/>
            <a:headEnd/>
            <a:tailEnd/>
          </a:ln>
        </p:spPr>
        <p:txBody>
          <a:bodyPr>
            <a:spAutoFit/>
          </a:bodyPr>
          <a:lstStyle/>
          <a:p>
            <a:pPr algn="ctr"/>
            <a:r>
              <a:rPr lang="ru-RU" sz="2000" b="1">
                <a:solidFill>
                  <a:srgbClr val="006699"/>
                </a:solidFill>
                <a:latin typeface="Arial" charset="0"/>
              </a:rPr>
              <a:t>СПРАВОЧНАЯ СИСТЕМА</a:t>
            </a:r>
          </a:p>
        </p:txBody>
      </p:sp>
      <p:sp>
        <p:nvSpPr>
          <p:cNvPr id="114691" name="Text Box 4"/>
          <p:cNvSpPr txBox="1">
            <a:spLocks noChangeArrowheads="1"/>
          </p:cNvSpPr>
          <p:nvPr/>
        </p:nvSpPr>
        <p:spPr bwMode="auto">
          <a:xfrm>
            <a:off x="179388" y="620713"/>
            <a:ext cx="8713787" cy="915987"/>
          </a:xfrm>
          <a:prstGeom prst="rect">
            <a:avLst/>
          </a:prstGeom>
          <a:solidFill>
            <a:srgbClr val="FFFFCC"/>
          </a:solidFill>
          <a:ln w="9525">
            <a:noFill/>
            <a:miter lim="800000"/>
            <a:headEnd/>
            <a:tailEnd/>
          </a:ln>
        </p:spPr>
        <p:txBody>
          <a:bodyPr>
            <a:spAutoFit/>
          </a:bodyPr>
          <a:lstStyle/>
          <a:p>
            <a:pPr algn="ctr">
              <a:spcBef>
                <a:spcPct val="50000"/>
              </a:spcBef>
            </a:pPr>
            <a:r>
              <a:rPr lang="ru-RU" sz="1800">
                <a:solidFill>
                  <a:srgbClr val="000000"/>
                </a:solidFill>
                <a:latin typeface="Arial" charset="0"/>
              </a:rPr>
              <a:t>    </a:t>
            </a:r>
            <a:r>
              <a:rPr lang="ru-RU" sz="1800">
                <a:solidFill>
                  <a:srgbClr val="FF0000"/>
                </a:solidFill>
                <a:latin typeface="Arial" charset="0"/>
              </a:rPr>
              <a:t>Справочная система</a:t>
            </a:r>
            <a:r>
              <a:rPr lang="ru-RU" sz="1800">
                <a:solidFill>
                  <a:srgbClr val="000000"/>
                </a:solidFill>
                <a:latin typeface="Arial" charset="0"/>
              </a:rPr>
              <a:t> позволяет оперативно получить необходимую информацию как о функционировании операционной системы в целом, так и о работе ее отдельных модулей.</a:t>
            </a:r>
          </a:p>
        </p:txBody>
      </p:sp>
      <p:pic>
        <p:nvPicPr>
          <p:cNvPr id="114692" name="Picture 11"/>
          <p:cNvPicPr>
            <a:picLocks noChangeAspect="1" noChangeArrowheads="1"/>
          </p:cNvPicPr>
          <p:nvPr/>
        </p:nvPicPr>
        <p:blipFill>
          <a:blip r:embed="rId2"/>
          <a:srcRect/>
          <a:stretch>
            <a:fillRect/>
          </a:stretch>
        </p:blipFill>
        <p:spPr bwMode="auto">
          <a:xfrm>
            <a:off x="179388" y="1700213"/>
            <a:ext cx="8964612" cy="1214437"/>
          </a:xfrm>
          <a:prstGeom prst="rect">
            <a:avLst/>
          </a:prstGeom>
          <a:noFill/>
          <a:ln w="9525">
            <a:noFill/>
            <a:miter lim="800000"/>
            <a:headEnd/>
            <a:tailEnd/>
          </a:ln>
        </p:spPr>
      </p:pic>
      <p:pic>
        <p:nvPicPr>
          <p:cNvPr id="114693" name="Picture 12"/>
          <p:cNvPicPr>
            <a:picLocks noChangeAspect="1" noChangeArrowheads="1"/>
          </p:cNvPicPr>
          <p:nvPr/>
        </p:nvPicPr>
        <p:blipFill>
          <a:blip r:embed="rId3"/>
          <a:srcRect t="1918"/>
          <a:stretch>
            <a:fillRect/>
          </a:stretch>
        </p:blipFill>
        <p:spPr bwMode="auto">
          <a:xfrm>
            <a:off x="1476375" y="3068638"/>
            <a:ext cx="5543550" cy="3654425"/>
          </a:xfrm>
          <a:prstGeom prst="rect">
            <a:avLst/>
          </a:prstGeom>
          <a:noFill/>
          <a:ln w="38100">
            <a:solidFill>
              <a:srgbClr val="0000FF"/>
            </a:solid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304800" y="95250"/>
            <a:ext cx="3657600" cy="6555641"/>
          </a:xfrm>
          <a:prstGeom prst="rect">
            <a:avLst/>
          </a:prstGeom>
          <a:noFill/>
          <a:ln>
            <a:noFill/>
          </a:ln>
          <a:effectLst/>
          <a:extLst/>
        </p:spPr>
        <p:txBody>
          <a:bodyPr>
            <a:spAutoFit/>
          </a:bodyPr>
          <a:lstStyle/>
          <a:p>
            <a:pPr algn="just">
              <a:spcBef>
                <a:spcPct val="100000"/>
              </a:spcBef>
              <a:buFont typeface="Wingdings" pitchFamily="2" charset="2"/>
              <a:buNone/>
              <a:defRPr/>
            </a:pPr>
            <a:r>
              <a:rPr lang="ru-RU" sz="2000" dirty="0" smtClean="0">
                <a:solidFill>
                  <a:srgbClr val="003366"/>
                </a:solidFill>
                <a:latin typeface="Times New Roman" pitchFamily="18" charset="0"/>
              </a:rPr>
              <a:t>Работа </a:t>
            </a:r>
            <a:r>
              <a:rPr lang="ru-RU" sz="2000" dirty="0">
                <a:solidFill>
                  <a:srgbClr val="003366"/>
                </a:solidFill>
                <a:latin typeface="Times New Roman" pitchFamily="18" charset="0"/>
              </a:rPr>
              <a:t>с файлами на компьютере производится с помощью </a:t>
            </a:r>
            <a:r>
              <a:rPr lang="ru-RU" sz="2000" b="1" dirty="0">
                <a:solidFill>
                  <a:srgbClr val="003366"/>
                </a:solidFill>
                <a:latin typeface="Times New Roman" pitchFamily="18" charset="0"/>
              </a:rPr>
              <a:t>файловой системы</a:t>
            </a:r>
            <a:r>
              <a:rPr lang="ru-RU" sz="2000" dirty="0">
                <a:solidFill>
                  <a:srgbClr val="003366"/>
                </a:solidFill>
                <a:latin typeface="Times New Roman" pitchFamily="18" charset="0"/>
              </a:rPr>
              <a:t>, которая является частью операционной системы.</a:t>
            </a:r>
          </a:p>
          <a:p>
            <a:pPr algn="just">
              <a:spcBef>
                <a:spcPct val="100000"/>
              </a:spcBef>
              <a:buFont typeface="Wingdings" pitchFamily="2" charset="2"/>
              <a:buNone/>
              <a:defRPr/>
            </a:pPr>
            <a:r>
              <a:rPr lang="ru-RU" sz="2000" dirty="0">
                <a:solidFill>
                  <a:srgbClr val="003366"/>
                </a:solidFill>
                <a:latin typeface="Times New Roman" pitchFamily="18" charset="0"/>
              </a:rPr>
              <a:t>Для того чтобы найти файл в иерархической файловой структуре необходимо указать </a:t>
            </a:r>
            <a:r>
              <a:rPr lang="ru-RU" sz="2000" b="1" dirty="0">
                <a:solidFill>
                  <a:srgbClr val="003366"/>
                </a:solidFill>
                <a:latin typeface="Times New Roman" pitchFamily="18" charset="0"/>
              </a:rPr>
              <a:t>путь к файлу</a:t>
            </a:r>
            <a:r>
              <a:rPr lang="ru-RU" sz="2000" dirty="0">
                <a:solidFill>
                  <a:srgbClr val="003366"/>
                </a:solidFill>
                <a:latin typeface="Times New Roman" pitchFamily="18" charset="0"/>
              </a:rPr>
              <a:t>. В путь к файлу входят записываемые через разделитель "\" логическое имя диска и последовательность имен вложенных друг в друга каталогов, в последнем из которых находится данный нужный файл.</a:t>
            </a:r>
          </a:p>
          <a:p>
            <a:pPr>
              <a:spcBef>
                <a:spcPct val="100000"/>
              </a:spcBef>
              <a:buFont typeface="Wingdings" pitchFamily="2" charset="2"/>
              <a:buNone/>
              <a:defRPr/>
            </a:pPr>
            <a:r>
              <a:rPr lang="en-US" sz="2000" dirty="0">
                <a:solidFill>
                  <a:srgbClr val="003366"/>
                </a:solidFill>
                <a:effectLst>
                  <a:outerShdw blurRad="38100" dist="38100" dir="2700000" algn="tl">
                    <a:srgbClr val="C0C0C0"/>
                  </a:outerShdw>
                </a:effectLst>
                <a:latin typeface="Times New Roman" pitchFamily="18" charset="0"/>
              </a:rPr>
              <a:t>       </a:t>
            </a:r>
            <a:r>
              <a:rPr lang="ru-RU" sz="2000" dirty="0">
                <a:solidFill>
                  <a:srgbClr val="003366"/>
                </a:solidFill>
                <a:effectLst>
                  <a:outerShdw blurRad="38100" dist="38100" dir="2700000" algn="tl">
                    <a:srgbClr val="C0C0C0"/>
                  </a:outerShdw>
                </a:effectLst>
                <a:latin typeface="Times New Roman" pitchFamily="18" charset="0"/>
              </a:rPr>
              <a:t>Путь к файлу вместе с именем файла называют </a:t>
            </a:r>
            <a:r>
              <a:rPr lang="ru-RU" sz="2000" b="1" dirty="0">
                <a:solidFill>
                  <a:srgbClr val="003366"/>
                </a:solidFill>
                <a:effectLst>
                  <a:outerShdw blurRad="38100" dist="38100" dir="2700000" algn="tl">
                    <a:srgbClr val="C0C0C0"/>
                  </a:outerShdw>
                </a:effectLst>
                <a:latin typeface="Times New Roman" pitchFamily="18" charset="0"/>
              </a:rPr>
              <a:t>полным именем файла</a:t>
            </a:r>
            <a:r>
              <a:rPr lang="ru-RU" sz="2000" dirty="0">
                <a:solidFill>
                  <a:srgbClr val="003366"/>
                </a:solidFill>
                <a:effectLst>
                  <a:outerShdw blurRad="38100" dist="38100" dir="2700000" algn="tl">
                    <a:srgbClr val="C0C0C0"/>
                  </a:outerShdw>
                </a:effectLst>
                <a:latin typeface="Times New Roman" pitchFamily="18" charset="0"/>
              </a:rPr>
              <a:t>. </a:t>
            </a:r>
          </a:p>
        </p:txBody>
      </p:sp>
      <p:grpSp>
        <p:nvGrpSpPr>
          <p:cNvPr id="36876" name="Group 12"/>
          <p:cNvGrpSpPr>
            <a:grpSpLocks/>
          </p:cNvGrpSpPr>
          <p:nvPr/>
        </p:nvGrpSpPr>
        <p:grpSpPr bwMode="auto">
          <a:xfrm>
            <a:off x="4191000" y="228600"/>
            <a:ext cx="4724400" cy="1108075"/>
            <a:chOff x="2688" y="144"/>
            <a:chExt cx="2976" cy="698"/>
          </a:xfrm>
        </p:grpSpPr>
        <p:sp>
          <p:nvSpPr>
            <p:cNvPr id="116762" name="Text Box 5"/>
            <p:cNvSpPr txBox="1">
              <a:spLocks noChangeArrowheads="1"/>
            </p:cNvSpPr>
            <p:nvPr/>
          </p:nvSpPr>
          <p:spPr bwMode="auto">
            <a:xfrm>
              <a:off x="3408" y="144"/>
              <a:ext cx="1920" cy="404"/>
            </a:xfrm>
            <a:prstGeom prst="rect">
              <a:avLst/>
            </a:prstGeom>
            <a:noFill/>
            <a:ln w="9525">
              <a:noFill/>
              <a:miter lim="800000"/>
              <a:headEnd/>
              <a:tailEnd/>
            </a:ln>
          </p:spPr>
          <p:txBody>
            <a:bodyPr>
              <a:spAutoFit/>
            </a:bodyPr>
            <a:lstStyle/>
            <a:p>
              <a:pPr>
                <a:spcBef>
                  <a:spcPct val="50000"/>
                </a:spcBef>
              </a:pPr>
              <a:r>
                <a:rPr lang="ru-RU" sz="2000" b="1">
                  <a:solidFill>
                    <a:srgbClr val="003366"/>
                  </a:solidFill>
                  <a:latin typeface="Times New Roman" pitchFamily="18" charset="0"/>
                </a:rPr>
                <a:t>Файловая_система</a:t>
              </a:r>
              <a:r>
                <a:rPr lang="en-US" sz="1200" b="1">
                  <a:solidFill>
                    <a:srgbClr val="003366"/>
                  </a:solidFill>
                  <a:latin typeface="Times New Roman" pitchFamily="18" charset="0"/>
                </a:rPr>
                <a:t> </a:t>
              </a:r>
              <a:r>
                <a:rPr lang="ru-RU" sz="3600" b="1">
                  <a:solidFill>
                    <a:srgbClr val="003366"/>
                  </a:solidFill>
                  <a:latin typeface="Times New Roman" pitchFamily="18" charset="0"/>
                </a:rPr>
                <a:t>.</a:t>
              </a:r>
              <a:r>
                <a:rPr lang="en-US" sz="1200" b="1">
                  <a:solidFill>
                    <a:srgbClr val="003366"/>
                  </a:solidFill>
                  <a:latin typeface="Times New Roman" pitchFamily="18" charset="0"/>
                </a:rPr>
                <a:t> </a:t>
              </a:r>
              <a:r>
                <a:rPr lang="en-US" sz="2000" b="1">
                  <a:solidFill>
                    <a:srgbClr val="003366"/>
                  </a:solidFill>
                  <a:latin typeface="Times New Roman" pitchFamily="18" charset="0"/>
                </a:rPr>
                <a:t>ppt</a:t>
              </a:r>
              <a:endParaRPr lang="ru-RU" sz="2000" b="1">
                <a:solidFill>
                  <a:srgbClr val="003366"/>
                </a:solidFill>
                <a:latin typeface="Times New Roman" pitchFamily="18" charset="0"/>
              </a:endParaRPr>
            </a:p>
          </p:txBody>
        </p:sp>
        <p:sp>
          <p:nvSpPr>
            <p:cNvPr id="116763" name="Text Box 6"/>
            <p:cNvSpPr txBox="1">
              <a:spLocks noChangeArrowheads="1"/>
            </p:cNvSpPr>
            <p:nvPr/>
          </p:nvSpPr>
          <p:spPr bwMode="auto">
            <a:xfrm>
              <a:off x="2688" y="624"/>
              <a:ext cx="1008" cy="218"/>
            </a:xfrm>
            <a:prstGeom prst="rect">
              <a:avLst/>
            </a:prstGeom>
            <a:noFill/>
            <a:ln w="9525">
              <a:solidFill>
                <a:schemeClr val="tx1"/>
              </a:solidFill>
              <a:miter lim="800000"/>
              <a:headEnd/>
              <a:tailEnd/>
            </a:ln>
          </p:spPr>
          <p:txBody>
            <a:bodyPr>
              <a:spAutoFit/>
            </a:bodyPr>
            <a:lstStyle/>
            <a:p>
              <a:pPr>
                <a:spcBef>
                  <a:spcPct val="50000"/>
                </a:spcBef>
              </a:pPr>
              <a:r>
                <a:rPr lang="ru-RU" sz="1600">
                  <a:solidFill>
                    <a:srgbClr val="003366"/>
                  </a:solidFill>
                  <a:latin typeface="Times New Roman" pitchFamily="18" charset="0"/>
                </a:rPr>
                <a:t>собственно имя</a:t>
              </a:r>
            </a:p>
          </p:txBody>
        </p:sp>
        <p:sp>
          <p:nvSpPr>
            <p:cNvPr id="116764" name="Oval 7"/>
            <p:cNvSpPr>
              <a:spLocks noChangeArrowheads="1"/>
            </p:cNvSpPr>
            <p:nvPr/>
          </p:nvSpPr>
          <p:spPr bwMode="auto">
            <a:xfrm>
              <a:off x="3408" y="192"/>
              <a:ext cx="1488" cy="384"/>
            </a:xfrm>
            <a:prstGeom prst="ellipse">
              <a:avLst/>
            </a:prstGeom>
            <a:noFill/>
            <a:ln w="9525">
              <a:solidFill>
                <a:schemeClr val="tx1"/>
              </a:solidFill>
              <a:round/>
              <a:headEnd/>
              <a:tailEnd/>
            </a:ln>
          </p:spPr>
          <p:txBody>
            <a:bodyPr wrap="none" anchor="ctr"/>
            <a:lstStyle/>
            <a:p>
              <a:endParaRPr lang="ru-RU" sz="1800">
                <a:solidFill>
                  <a:srgbClr val="003366"/>
                </a:solidFill>
                <a:latin typeface="Times New Roman" pitchFamily="18" charset="0"/>
              </a:endParaRPr>
            </a:p>
          </p:txBody>
        </p:sp>
        <p:sp>
          <p:nvSpPr>
            <p:cNvPr id="116765" name="Line 8"/>
            <p:cNvSpPr>
              <a:spLocks noChangeShapeType="1"/>
            </p:cNvSpPr>
            <p:nvPr/>
          </p:nvSpPr>
          <p:spPr bwMode="auto">
            <a:xfrm flipV="1">
              <a:off x="3168" y="480"/>
              <a:ext cx="336" cy="144"/>
            </a:xfrm>
            <a:prstGeom prst="line">
              <a:avLst/>
            </a:prstGeom>
            <a:noFill/>
            <a:ln w="9525">
              <a:solidFill>
                <a:schemeClr val="tx1"/>
              </a:solidFill>
              <a:round/>
              <a:headEnd/>
              <a:tailEnd type="triangle" w="med" len="med"/>
            </a:ln>
          </p:spPr>
          <p:txBody>
            <a:bodyPr/>
            <a:lstStyle/>
            <a:p>
              <a:endParaRPr lang="ru-RU"/>
            </a:p>
          </p:txBody>
        </p:sp>
        <p:sp>
          <p:nvSpPr>
            <p:cNvPr id="116766" name="Text Box 9"/>
            <p:cNvSpPr txBox="1">
              <a:spLocks noChangeArrowheads="1"/>
            </p:cNvSpPr>
            <p:nvPr/>
          </p:nvSpPr>
          <p:spPr bwMode="auto">
            <a:xfrm>
              <a:off x="4848" y="624"/>
              <a:ext cx="816" cy="198"/>
            </a:xfrm>
            <a:prstGeom prst="rect">
              <a:avLst/>
            </a:prstGeom>
            <a:noFill/>
            <a:ln w="9525">
              <a:solidFill>
                <a:schemeClr val="tx1"/>
              </a:solidFill>
              <a:miter lim="800000"/>
              <a:headEnd/>
              <a:tailEnd/>
            </a:ln>
          </p:spPr>
          <p:txBody>
            <a:bodyPr>
              <a:spAutoFit/>
            </a:bodyPr>
            <a:lstStyle/>
            <a:p>
              <a:pPr>
                <a:spcBef>
                  <a:spcPct val="50000"/>
                </a:spcBef>
              </a:pPr>
              <a:r>
                <a:rPr lang="ru-RU" sz="1400">
                  <a:solidFill>
                    <a:srgbClr val="003366"/>
                  </a:solidFill>
                  <a:latin typeface="Times New Roman" pitchFamily="18" charset="0"/>
                </a:rPr>
                <a:t>расширение</a:t>
              </a:r>
            </a:p>
          </p:txBody>
        </p:sp>
        <p:sp>
          <p:nvSpPr>
            <p:cNvPr id="116767" name="Oval 10"/>
            <p:cNvSpPr>
              <a:spLocks noChangeArrowheads="1"/>
            </p:cNvSpPr>
            <p:nvPr/>
          </p:nvSpPr>
          <p:spPr bwMode="auto">
            <a:xfrm>
              <a:off x="4944" y="240"/>
              <a:ext cx="336" cy="288"/>
            </a:xfrm>
            <a:prstGeom prst="ellipse">
              <a:avLst/>
            </a:prstGeom>
            <a:noFill/>
            <a:ln w="9525">
              <a:solidFill>
                <a:schemeClr val="tx1"/>
              </a:solidFill>
              <a:round/>
              <a:headEnd/>
              <a:tailEnd/>
            </a:ln>
          </p:spPr>
          <p:txBody>
            <a:bodyPr wrap="none" anchor="ctr"/>
            <a:lstStyle/>
            <a:p>
              <a:endParaRPr lang="ru-RU" sz="1800">
                <a:solidFill>
                  <a:srgbClr val="003366"/>
                </a:solidFill>
                <a:latin typeface="Times New Roman" pitchFamily="18" charset="0"/>
              </a:endParaRPr>
            </a:p>
          </p:txBody>
        </p:sp>
        <p:sp>
          <p:nvSpPr>
            <p:cNvPr id="116768" name="Line 11"/>
            <p:cNvSpPr>
              <a:spLocks noChangeShapeType="1"/>
            </p:cNvSpPr>
            <p:nvPr/>
          </p:nvSpPr>
          <p:spPr bwMode="auto">
            <a:xfrm flipH="1" flipV="1">
              <a:off x="5232" y="480"/>
              <a:ext cx="192" cy="144"/>
            </a:xfrm>
            <a:prstGeom prst="line">
              <a:avLst/>
            </a:prstGeom>
            <a:noFill/>
            <a:ln w="9525">
              <a:solidFill>
                <a:schemeClr val="tx1"/>
              </a:solidFill>
              <a:round/>
              <a:headEnd/>
              <a:tailEnd type="triangle" w="med" len="med"/>
            </a:ln>
          </p:spPr>
          <p:txBody>
            <a:bodyPr/>
            <a:lstStyle/>
            <a:p>
              <a:endParaRPr lang="ru-RU"/>
            </a:p>
          </p:txBody>
        </p:sp>
      </p:grpSp>
      <p:grpSp>
        <p:nvGrpSpPr>
          <p:cNvPr id="36920" name="Group 56"/>
          <p:cNvGrpSpPr>
            <a:grpSpLocks/>
          </p:cNvGrpSpPr>
          <p:nvPr/>
        </p:nvGrpSpPr>
        <p:grpSpPr bwMode="auto">
          <a:xfrm>
            <a:off x="3962400" y="1828800"/>
            <a:ext cx="5011738" cy="3667125"/>
            <a:chOff x="2496" y="1152"/>
            <a:chExt cx="3157" cy="2310"/>
          </a:xfrm>
        </p:grpSpPr>
        <p:sp>
          <p:nvSpPr>
            <p:cNvPr id="116742" name="Line 50"/>
            <p:cNvSpPr>
              <a:spLocks noChangeShapeType="1"/>
            </p:cNvSpPr>
            <p:nvPr/>
          </p:nvSpPr>
          <p:spPr bwMode="auto">
            <a:xfrm>
              <a:off x="4176" y="3072"/>
              <a:ext cx="349" cy="0"/>
            </a:xfrm>
            <a:prstGeom prst="line">
              <a:avLst/>
            </a:prstGeom>
            <a:noFill/>
            <a:ln w="38100">
              <a:solidFill>
                <a:schemeClr val="tx1"/>
              </a:solidFill>
              <a:round/>
              <a:headEnd/>
              <a:tailEnd/>
            </a:ln>
          </p:spPr>
          <p:txBody>
            <a:bodyPr wrap="none" anchor="ctr"/>
            <a:lstStyle/>
            <a:p>
              <a:endParaRPr lang="ru-RU"/>
            </a:p>
          </p:txBody>
        </p:sp>
        <p:sp>
          <p:nvSpPr>
            <p:cNvPr id="116743" name="Text Box 35"/>
            <p:cNvSpPr txBox="1">
              <a:spLocks noChangeArrowheads="1"/>
            </p:cNvSpPr>
            <p:nvPr/>
          </p:nvSpPr>
          <p:spPr bwMode="auto">
            <a:xfrm>
              <a:off x="4320" y="1680"/>
              <a:ext cx="765" cy="19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eaLnBrk="0" hangingPunct="0">
                <a:spcBef>
                  <a:spcPct val="50000"/>
                </a:spcBef>
              </a:pPr>
              <a:r>
                <a:rPr lang="ru-RU" sz="1400" b="1">
                  <a:solidFill>
                    <a:srgbClr val="003366"/>
                  </a:solidFill>
                  <a:latin typeface="Times New Roman" pitchFamily="18" charset="0"/>
                </a:rPr>
                <a:t>Каталог</a:t>
              </a:r>
              <a:r>
                <a:rPr lang="en-US" sz="1400" b="1">
                  <a:solidFill>
                    <a:srgbClr val="003366"/>
                  </a:solidFill>
                  <a:latin typeface="Times New Roman" pitchFamily="18" charset="0"/>
                </a:rPr>
                <a:t>_1.1</a:t>
              </a:r>
              <a:endParaRPr lang="ru-RU" sz="1400" b="1">
                <a:solidFill>
                  <a:srgbClr val="003366"/>
                </a:solidFill>
                <a:latin typeface="Times New Roman" pitchFamily="18" charset="0"/>
              </a:endParaRPr>
            </a:p>
          </p:txBody>
        </p:sp>
        <p:sp>
          <p:nvSpPr>
            <p:cNvPr id="116744" name="Text Box 36"/>
            <p:cNvSpPr txBox="1">
              <a:spLocks noChangeArrowheads="1"/>
            </p:cNvSpPr>
            <p:nvPr/>
          </p:nvSpPr>
          <p:spPr bwMode="auto">
            <a:xfrm>
              <a:off x="4320" y="2058"/>
              <a:ext cx="768" cy="19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eaLnBrk="0" hangingPunct="0">
                <a:spcBef>
                  <a:spcPct val="50000"/>
                </a:spcBef>
              </a:pPr>
              <a:r>
                <a:rPr lang="ru-RU" sz="1400" b="1">
                  <a:solidFill>
                    <a:srgbClr val="003366"/>
                  </a:solidFill>
                  <a:latin typeface="Times New Roman" pitchFamily="18" charset="0"/>
                </a:rPr>
                <a:t>Каталог</a:t>
              </a:r>
              <a:r>
                <a:rPr lang="en-US" sz="1400" b="1">
                  <a:solidFill>
                    <a:srgbClr val="003366"/>
                  </a:solidFill>
                  <a:latin typeface="Times New Roman" pitchFamily="18" charset="0"/>
                </a:rPr>
                <a:t>_1.2</a:t>
              </a:r>
              <a:endParaRPr lang="ru-RU" sz="1400" b="1">
                <a:solidFill>
                  <a:srgbClr val="003366"/>
                </a:solidFill>
                <a:latin typeface="Times New Roman" pitchFamily="18" charset="0"/>
              </a:endParaRPr>
            </a:p>
          </p:txBody>
        </p:sp>
        <p:sp>
          <p:nvSpPr>
            <p:cNvPr id="116745" name="Text Box 37"/>
            <p:cNvSpPr txBox="1">
              <a:spLocks noChangeArrowheads="1"/>
            </p:cNvSpPr>
            <p:nvPr/>
          </p:nvSpPr>
          <p:spPr bwMode="auto">
            <a:xfrm>
              <a:off x="4848" y="2352"/>
              <a:ext cx="805" cy="19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eaLnBrk="0" hangingPunct="0">
                <a:spcBef>
                  <a:spcPct val="50000"/>
                </a:spcBef>
              </a:pPr>
              <a:r>
                <a:rPr lang="ru-RU" sz="1400" b="1">
                  <a:solidFill>
                    <a:srgbClr val="003366"/>
                  </a:solidFill>
                  <a:latin typeface="Times New Roman" pitchFamily="18" charset="0"/>
                </a:rPr>
                <a:t>Файл_1</a:t>
              </a:r>
              <a:r>
                <a:rPr lang="en-US" sz="1400" b="1">
                  <a:solidFill>
                    <a:srgbClr val="003366"/>
                  </a:solidFill>
                  <a:latin typeface="Times New Roman" pitchFamily="18" charset="0"/>
                </a:rPr>
                <a:t>.doc</a:t>
              </a:r>
              <a:endParaRPr lang="ru-RU" sz="1400" b="1">
                <a:solidFill>
                  <a:srgbClr val="003366"/>
                </a:solidFill>
                <a:latin typeface="Times New Roman" pitchFamily="18" charset="0"/>
              </a:endParaRPr>
            </a:p>
          </p:txBody>
        </p:sp>
        <p:sp>
          <p:nvSpPr>
            <p:cNvPr id="116746" name="Text Box 40"/>
            <p:cNvSpPr txBox="1">
              <a:spLocks noChangeArrowheads="1"/>
            </p:cNvSpPr>
            <p:nvPr/>
          </p:nvSpPr>
          <p:spPr bwMode="auto">
            <a:xfrm>
              <a:off x="4896" y="3264"/>
              <a:ext cx="754" cy="19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eaLnBrk="0" hangingPunct="0">
                <a:spcBef>
                  <a:spcPct val="50000"/>
                </a:spcBef>
              </a:pPr>
              <a:r>
                <a:rPr lang="ru-RU" sz="1400" b="1">
                  <a:solidFill>
                    <a:srgbClr val="003366"/>
                  </a:solidFill>
                  <a:latin typeface="Times New Roman" pitchFamily="18" charset="0"/>
                </a:rPr>
                <a:t>Файл_</a:t>
              </a:r>
              <a:r>
                <a:rPr lang="en-US" sz="1400" b="1">
                  <a:solidFill>
                    <a:srgbClr val="003366"/>
                  </a:solidFill>
                  <a:latin typeface="Times New Roman" pitchFamily="18" charset="0"/>
                </a:rPr>
                <a:t>2</a:t>
              </a:r>
              <a:r>
                <a:rPr lang="ru-RU" sz="1400" b="1">
                  <a:solidFill>
                    <a:srgbClr val="003366"/>
                  </a:solidFill>
                  <a:latin typeface="Times New Roman" pitchFamily="18" charset="0"/>
                </a:rPr>
                <a:t>.</a:t>
              </a:r>
              <a:r>
                <a:rPr lang="en-US" sz="1400" b="1">
                  <a:solidFill>
                    <a:srgbClr val="003366"/>
                  </a:solidFill>
                  <a:latin typeface="Times New Roman" pitchFamily="18" charset="0"/>
                </a:rPr>
                <a:t>txt</a:t>
              </a:r>
              <a:endParaRPr lang="ru-RU" sz="1400" b="1">
                <a:solidFill>
                  <a:srgbClr val="003366"/>
                </a:solidFill>
                <a:latin typeface="Times New Roman" pitchFamily="18" charset="0"/>
              </a:endParaRPr>
            </a:p>
          </p:txBody>
        </p:sp>
        <p:sp>
          <p:nvSpPr>
            <p:cNvPr id="116747" name="Text Box 38"/>
            <p:cNvSpPr txBox="1">
              <a:spLocks noChangeArrowheads="1"/>
            </p:cNvSpPr>
            <p:nvPr/>
          </p:nvSpPr>
          <p:spPr bwMode="auto">
            <a:xfrm>
              <a:off x="4368" y="2976"/>
              <a:ext cx="761" cy="19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eaLnBrk="0" hangingPunct="0">
                <a:spcBef>
                  <a:spcPct val="50000"/>
                </a:spcBef>
              </a:pPr>
              <a:r>
                <a:rPr lang="ru-RU" sz="1400" b="1">
                  <a:solidFill>
                    <a:srgbClr val="003366"/>
                  </a:solidFill>
                  <a:latin typeface="Times New Roman" pitchFamily="18" charset="0"/>
                </a:rPr>
                <a:t>Каталог</a:t>
              </a:r>
              <a:r>
                <a:rPr lang="en-US" sz="1400" b="1">
                  <a:solidFill>
                    <a:srgbClr val="003366"/>
                  </a:solidFill>
                  <a:latin typeface="Times New Roman" pitchFamily="18" charset="0"/>
                </a:rPr>
                <a:t>_2.1</a:t>
              </a:r>
              <a:endParaRPr lang="ru-RU" sz="1400" b="1">
                <a:solidFill>
                  <a:srgbClr val="003366"/>
                </a:solidFill>
                <a:latin typeface="Times New Roman" pitchFamily="18" charset="0"/>
              </a:endParaRPr>
            </a:p>
          </p:txBody>
        </p:sp>
        <p:sp>
          <p:nvSpPr>
            <p:cNvPr id="116748" name="Line 41"/>
            <p:cNvSpPr>
              <a:spLocks noChangeShapeType="1"/>
            </p:cNvSpPr>
            <p:nvPr/>
          </p:nvSpPr>
          <p:spPr bwMode="auto">
            <a:xfrm flipH="1">
              <a:off x="3360" y="1344"/>
              <a:ext cx="0" cy="1440"/>
            </a:xfrm>
            <a:prstGeom prst="line">
              <a:avLst/>
            </a:prstGeom>
            <a:noFill/>
            <a:ln w="28575">
              <a:solidFill>
                <a:schemeClr val="tx1"/>
              </a:solidFill>
              <a:round/>
              <a:headEnd/>
              <a:tailEnd/>
            </a:ln>
          </p:spPr>
          <p:txBody>
            <a:bodyPr wrap="none" anchor="ctr"/>
            <a:lstStyle/>
            <a:p>
              <a:endParaRPr lang="ru-RU"/>
            </a:p>
          </p:txBody>
        </p:sp>
        <p:sp>
          <p:nvSpPr>
            <p:cNvPr id="116749" name="Line 42"/>
            <p:cNvSpPr>
              <a:spLocks noChangeShapeType="1"/>
            </p:cNvSpPr>
            <p:nvPr/>
          </p:nvSpPr>
          <p:spPr bwMode="auto">
            <a:xfrm>
              <a:off x="3360" y="1488"/>
              <a:ext cx="528" cy="0"/>
            </a:xfrm>
            <a:prstGeom prst="line">
              <a:avLst/>
            </a:prstGeom>
            <a:noFill/>
            <a:ln w="38100">
              <a:solidFill>
                <a:schemeClr val="tx1"/>
              </a:solidFill>
              <a:round/>
              <a:headEnd/>
              <a:tailEnd/>
            </a:ln>
          </p:spPr>
          <p:txBody>
            <a:bodyPr wrap="none" anchor="ctr"/>
            <a:lstStyle/>
            <a:p>
              <a:endParaRPr lang="ru-RU"/>
            </a:p>
          </p:txBody>
        </p:sp>
        <p:sp>
          <p:nvSpPr>
            <p:cNvPr id="116750" name="Line 43"/>
            <p:cNvSpPr>
              <a:spLocks noChangeShapeType="1"/>
            </p:cNvSpPr>
            <p:nvPr/>
          </p:nvSpPr>
          <p:spPr bwMode="auto">
            <a:xfrm>
              <a:off x="4032" y="1584"/>
              <a:ext cx="0" cy="576"/>
            </a:xfrm>
            <a:prstGeom prst="line">
              <a:avLst/>
            </a:prstGeom>
            <a:noFill/>
            <a:ln w="38100">
              <a:solidFill>
                <a:schemeClr val="tx1"/>
              </a:solidFill>
              <a:round/>
              <a:headEnd/>
              <a:tailEnd/>
            </a:ln>
          </p:spPr>
          <p:txBody>
            <a:bodyPr wrap="none" anchor="ctr"/>
            <a:lstStyle/>
            <a:p>
              <a:endParaRPr lang="ru-RU"/>
            </a:p>
          </p:txBody>
        </p:sp>
        <p:sp>
          <p:nvSpPr>
            <p:cNvPr id="116751" name="Line 44"/>
            <p:cNvSpPr>
              <a:spLocks noChangeShapeType="1"/>
            </p:cNvSpPr>
            <p:nvPr/>
          </p:nvSpPr>
          <p:spPr bwMode="auto">
            <a:xfrm>
              <a:off x="4032" y="1776"/>
              <a:ext cx="299" cy="0"/>
            </a:xfrm>
            <a:prstGeom prst="line">
              <a:avLst/>
            </a:prstGeom>
            <a:noFill/>
            <a:ln w="38100">
              <a:solidFill>
                <a:schemeClr val="tx1"/>
              </a:solidFill>
              <a:round/>
              <a:headEnd/>
              <a:tailEnd/>
            </a:ln>
          </p:spPr>
          <p:txBody>
            <a:bodyPr wrap="none" anchor="ctr"/>
            <a:lstStyle/>
            <a:p>
              <a:endParaRPr lang="ru-RU"/>
            </a:p>
          </p:txBody>
        </p:sp>
        <p:sp>
          <p:nvSpPr>
            <p:cNvPr id="116752" name="Line 45"/>
            <p:cNvSpPr>
              <a:spLocks noChangeShapeType="1"/>
            </p:cNvSpPr>
            <p:nvPr/>
          </p:nvSpPr>
          <p:spPr bwMode="auto">
            <a:xfrm>
              <a:off x="4032" y="2160"/>
              <a:ext cx="299" cy="0"/>
            </a:xfrm>
            <a:prstGeom prst="line">
              <a:avLst/>
            </a:prstGeom>
            <a:noFill/>
            <a:ln w="38100">
              <a:solidFill>
                <a:schemeClr val="tx1"/>
              </a:solidFill>
              <a:round/>
              <a:headEnd/>
              <a:tailEnd/>
            </a:ln>
          </p:spPr>
          <p:txBody>
            <a:bodyPr wrap="none" anchor="ctr"/>
            <a:lstStyle/>
            <a:p>
              <a:endParaRPr lang="ru-RU"/>
            </a:p>
          </p:txBody>
        </p:sp>
        <p:sp>
          <p:nvSpPr>
            <p:cNvPr id="116753" name="Line 46"/>
            <p:cNvSpPr>
              <a:spLocks noChangeShapeType="1"/>
            </p:cNvSpPr>
            <p:nvPr/>
          </p:nvSpPr>
          <p:spPr bwMode="auto">
            <a:xfrm>
              <a:off x="4704" y="2256"/>
              <a:ext cx="0" cy="192"/>
            </a:xfrm>
            <a:prstGeom prst="line">
              <a:avLst/>
            </a:prstGeom>
            <a:noFill/>
            <a:ln w="38100">
              <a:solidFill>
                <a:schemeClr val="tx1"/>
              </a:solidFill>
              <a:round/>
              <a:headEnd/>
              <a:tailEnd/>
            </a:ln>
          </p:spPr>
          <p:txBody>
            <a:bodyPr wrap="none" anchor="ctr"/>
            <a:lstStyle/>
            <a:p>
              <a:endParaRPr lang="ru-RU"/>
            </a:p>
          </p:txBody>
        </p:sp>
        <p:sp>
          <p:nvSpPr>
            <p:cNvPr id="116754" name="Line 47"/>
            <p:cNvSpPr>
              <a:spLocks noChangeShapeType="1"/>
            </p:cNvSpPr>
            <p:nvPr/>
          </p:nvSpPr>
          <p:spPr bwMode="auto">
            <a:xfrm>
              <a:off x="4704" y="2448"/>
              <a:ext cx="149" cy="0"/>
            </a:xfrm>
            <a:prstGeom prst="line">
              <a:avLst/>
            </a:prstGeom>
            <a:noFill/>
            <a:ln w="38100">
              <a:solidFill>
                <a:schemeClr val="tx1"/>
              </a:solidFill>
              <a:round/>
              <a:headEnd/>
              <a:tailEnd/>
            </a:ln>
          </p:spPr>
          <p:txBody>
            <a:bodyPr wrap="none" anchor="ctr"/>
            <a:lstStyle/>
            <a:p>
              <a:endParaRPr lang="ru-RU"/>
            </a:p>
          </p:txBody>
        </p:sp>
        <p:sp>
          <p:nvSpPr>
            <p:cNvPr id="116755" name="Line 48"/>
            <p:cNvSpPr>
              <a:spLocks noChangeShapeType="1"/>
            </p:cNvSpPr>
            <p:nvPr/>
          </p:nvSpPr>
          <p:spPr bwMode="auto">
            <a:xfrm>
              <a:off x="3360" y="2784"/>
              <a:ext cx="649" cy="0"/>
            </a:xfrm>
            <a:prstGeom prst="line">
              <a:avLst/>
            </a:prstGeom>
            <a:noFill/>
            <a:ln w="38100">
              <a:solidFill>
                <a:schemeClr val="tx1"/>
              </a:solidFill>
              <a:round/>
              <a:headEnd/>
              <a:tailEnd/>
            </a:ln>
          </p:spPr>
          <p:txBody>
            <a:bodyPr wrap="none" anchor="ctr"/>
            <a:lstStyle/>
            <a:p>
              <a:endParaRPr lang="ru-RU"/>
            </a:p>
          </p:txBody>
        </p:sp>
        <p:sp>
          <p:nvSpPr>
            <p:cNvPr id="116756" name="Line 49"/>
            <p:cNvSpPr>
              <a:spLocks noChangeShapeType="1"/>
            </p:cNvSpPr>
            <p:nvPr/>
          </p:nvSpPr>
          <p:spPr bwMode="auto">
            <a:xfrm>
              <a:off x="4176" y="2880"/>
              <a:ext cx="0" cy="192"/>
            </a:xfrm>
            <a:prstGeom prst="line">
              <a:avLst/>
            </a:prstGeom>
            <a:noFill/>
            <a:ln w="38100">
              <a:solidFill>
                <a:schemeClr val="tx1"/>
              </a:solidFill>
              <a:round/>
              <a:headEnd/>
              <a:tailEnd/>
            </a:ln>
          </p:spPr>
          <p:txBody>
            <a:bodyPr wrap="none" anchor="ctr"/>
            <a:lstStyle/>
            <a:p>
              <a:endParaRPr lang="ru-RU"/>
            </a:p>
          </p:txBody>
        </p:sp>
        <p:sp>
          <p:nvSpPr>
            <p:cNvPr id="116757" name="Line 51"/>
            <p:cNvSpPr>
              <a:spLocks noChangeShapeType="1"/>
            </p:cNvSpPr>
            <p:nvPr/>
          </p:nvSpPr>
          <p:spPr bwMode="auto">
            <a:xfrm>
              <a:off x="4704" y="3168"/>
              <a:ext cx="0" cy="192"/>
            </a:xfrm>
            <a:prstGeom prst="line">
              <a:avLst/>
            </a:prstGeom>
            <a:noFill/>
            <a:ln w="38100">
              <a:solidFill>
                <a:schemeClr val="tx1"/>
              </a:solidFill>
              <a:round/>
              <a:headEnd/>
              <a:tailEnd/>
            </a:ln>
          </p:spPr>
          <p:txBody>
            <a:bodyPr wrap="none" anchor="ctr"/>
            <a:lstStyle/>
            <a:p>
              <a:endParaRPr lang="ru-RU"/>
            </a:p>
          </p:txBody>
        </p:sp>
        <p:sp>
          <p:nvSpPr>
            <p:cNvPr id="116758" name="Line 52"/>
            <p:cNvSpPr>
              <a:spLocks noChangeShapeType="1"/>
            </p:cNvSpPr>
            <p:nvPr/>
          </p:nvSpPr>
          <p:spPr bwMode="auto">
            <a:xfrm>
              <a:off x="4704" y="3360"/>
              <a:ext cx="200" cy="0"/>
            </a:xfrm>
            <a:prstGeom prst="line">
              <a:avLst/>
            </a:prstGeom>
            <a:noFill/>
            <a:ln w="38100">
              <a:solidFill>
                <a:schemeClr val="tx1"/>
              </a:solidFill>
              <a:round/>
              <a:headEnd/>
              <a:tailEnd/>
            </a:ln>
          </p:spPr>
          <p:txBody>
            <a:bodyPr wrap="none" anchor="ctr"/>
            <a:lstStyle/>
            <a:p>
              <a:endParaRPr lang="ru-RU"/>
            </a:p>
          </p:txBody>
        </p:sp>
        <p:sp>
          <p:nvSpPr>
            <p:cNvPr id="116759" name="Text Box 34"/>
            <p:cNvSpPr txBox="1">
              <a:spLocks noChangeArrowheads="1"/>
            </p:cNvSpPr>
            <p:nvPr/>
          </p:nvSpPr>
          <p:spPr bwMode="auto">
            <a:xfrm>
              <a:off x="3888" y="1392"/>
              <a:ext cx="720" cy="19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eaLnBrk="0" hangingPunct="0">
                <a:spcBef>
                  <a:spcPct val="50000"/>
                </a:spcBef>
              </a:pPr>
              <a:r>
                <a:rPr lang="ru-RU" sz="1400" b="1">
                  <a:solidFill>
                    <a:srgbClr val="003366"/>
                  </a:solidFill>
                  <a:latin typeface="Times New Roman" pitchFamily="18" charset="0"/>
                </a:rPr>
                <a:t>Каталог</a:t>
              </a:r>
              <a:r>
                <a:rPr lang="en-US" sz="1400" b="1">
                  <a:solidFill>
                    <a:srgbClr val="003366"/>
                  </a:solidFill>
                  <a:latin typeface="Times New Roman" pitchFamily="18" charset="0"/>
                </a:rPr>
                <a:t>_1</a:t>
              </a:r>
              <a:endParaRPr lang="ru-RU" sz="1400" b="1">
                <a:solidFill>
                  <a:srgbClr val="003366"/>
                </a:solidFill>
                <a:latin typeface="Times New Roman" pitchFamily="18" charset="0"/>
              </a:endParaRPr>
            </a:p>
          </p:txBody>
        </p:sp>
        <p:sp>
          <p:nvSpPr>
            <p:cNvPr id="116760" name="Text Box 39"/>
            <p:cNvSpPr txBox="1">
              <a:spLocks noChangeArrowheads="1"/>
            </p:cNvSpPr>
            <p:nvPr/>
          </p:nvSpPr>
          <p:spPr bwMode="auto">
            <a:xfrm>
              <a:off x="3984" y="2688"/>
              <a:ext cx="672" cy="19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eaLnBrk="0" hangingPunct="0">
                <a:spcBef>
                  <a:spcPct val="50000"/>
                </a:spcBef>
              </a:pPr>
              <a:r>
                <a:rPr lang="ru-RU" sz="1400" b="1">
                  <a:solidFill>
                    <a:srgbClr val="003366"/>
                  </a:solidFill>
                  <a:latin typeface="Times New Roman" pitchFamily="18" charset="0"/>
                </a:rPr>
                <a:t>Каталог</a:t>
              </a:r>
              <a:r>
                <a:rPr lang="en-US" sz="1400" b="1">
                  <a:solidFill>
                    <a:srgbClr val="003366"/>
                  </a:solidFill>
                  <a:latin typeface="Times New Roman" pitchFamily="18" charset="0"/>
                </a:rPr>
                <a:t>_2</a:t>
              </a:r>
              <a:endParaRPr lang="ru-RU" sz="1400" b="1">
                <a:solidFill>
                  <a:srgbClr val="003366"/>
                </a:solidFill>
                <a:latin typeface="Times New Roman" pitchFamily="18" charset="0"/>
              </a:endParaRPr>
            </a:p>
          </p:txBody>
        </p:sp>
        <p:sp>
          <p:nvSpPr>
            <p:cNvPr id="116761" name="Text Box 33"/>
            <p:cNvSpPr txBox="1">
              <a:spLocks noChangeArrowheads="1"/>
            </p:cNvSpPr>
            <p:nvPr/>
          </p:nvSpPr>
          <p:spPr bwMode="auto">
            <a:xfrm>
              <a:off x="2496" y="1152"/>
              <a:ext cx="1296" cy="21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a:spAutoFit/>
              <a:flatTx/>
            </a:bodyPr>
            <a:lstStyle/>
            <a:p>
              <a:pPr eaLnBrk="0" hangingPunct="0">
                <a:spcBef>
                  <a:spcPct val="50000"/>
                </a:spcBef>
              </a:pPr>
              <a:r>
                <a:rPr lang="en-US" sz="1600" b="1">
                  <a:solidFill>
                    <a:srgbClr val="003366"/>
                  </a:solidFill>
                  <a:latin typeface="Times New Roman" pitchFamily="18" charset="0"/>
                </a:rPr>
                <a:t>C</a:t>
              </a:r>
              <a:r>
                <a:rPr lang="ru-RU" sz="1400" b="1">
                  <a:solidFill>
                    <a:srgbClr val="003366"/>
                  </a:solidFill>
                  <a:latin typeface="Times New Roman" pitchFamily="18" charset="0"/>
                </a:rPr>
                <a:t> </a:t>
              </a:r>
              <a:r>
                <a:rPr lang="en-US" sz="1400" b="1">
                  <a:solidFill>
                    <a:srgbClr val="003366"/>
                  </a:solidFill>
                  <a:latin typeface="Times New Roman" pitchFamily="18" charset="0"/>
                </a:rPr>
                <a:t>{</a:t>
              </a:r>
              <a:r>
                <a:rPr lang="ru-RU" sz="1400" b="1" i="1">
                  <a:solidFill>
                    <a:srgbClr val="003366"/>
                  </a:solidFill>
                  <a:latin typeface="Times New Roman" pitchFamily="18" charset="0"/>
                </a:rPr>
                <a:t>Корневой каталог</a:t>
              </a:r>
              <a:r>
                <a:rPr lang="en-US" sz="1400" b="1">
                  <a:solidFill>
                    <a:srgbClr val="003366"/>
                  </a:solidFill>
                  <a:latin typeface="Times New Roman" pitchFamily="18" charset="0"/>
                </a:rPr>
                <a:t>}</a:t>
              </a:r>
              <a:endParaRPr lang="ru-RU" sz="1400" b="1">
                <a:solidFill>
                  <a:srgbClr val="003366"/>
                </a:solidFill>
                <a:latin typeface="Times New Roman" pitchFamily="18" charset="0"/>
              </a:endParaRPr>
            </a:p>
          </p:txBody>
        </p:sp>
      </p:grpSp>
      <p:sp>
        <p:nvSpPr>
          <p:cNvPr id="36919" name="Text Box 55"/>
          <p:cNvSpPr txBox="1">
            <a:spLocks noChangeArrowheads="1"/>
          </p:cNvSpPr>
          <p:nvPr/>
        </p:nvSpPr>
        <p:spPr bwMode="auto">
          <a:xfrm>
            <a:off x="4191000" y="5791200"/>
            <a:ext cx="4648200" cy="376238"/>
          </a:xfrm>
          <a:prstGeom prst="rect">
            <a:avLst/>
          </a:prstGeom>
          <a:noFill/>
          <a:ln w="9525">
            <a:solidFill>
              <a:schemeClr val="tx1"/>
            </a:solidFill>
            <a:miter lim="800000"/>
            <a:headEnd/>
            <a:tailEnd/>
          </a:ln>
        </p:spPr>
        <p:txBody>
          <a:bodyPr>
            <a:spAutoFit/>
          </a:bodyPr>
          <a:lstStyle/>
          <a:p>
            <a:pPr eaLnBrk="0" hangingPunct="0">
              <a:spcBef>
                <a:spcPct val="20000"/>
              </a:spcBef>
              <a:buClr>
                <a:srgbClr val="CBD5DF"/>
              </a:buClr>
              <a:buFont typeface="Monotype Sorts"/>
              <a:buNone/>
            </a:pPr>
            <a:r>
              <a:rPr kumimoji="1" lang="ru-RU" sz="1800" b="1">
                <a:solidFill>
                  <a:srgbClr val="003366"/>
                </a:solidFill>
                <a:latin typeface="Times New Roman" pitchFamily="18" charset="0"/>
              </a:rPr>
              <a:t>С:\ </a:t>
            </a:r>
            <a:r>
              <a:rPr lang="ru-RU" sz="1800" b="1">
                <a:solidFill>
                  <a:srgbClr val="003366"/>
                </a:solidFill>
                <a:latin typeface="Times New Roman" pitchFamily="18" charset="0"/>
              </a:rPr>
              <a:t>Каталог</a:t>
            </a:r>
            <a:r>
              <a:rPr lang="en-US" sz="1800" b="1">
                <a:solidFill>
                  <a:srgbClr val="003366"/>
                </a:solidFill>
                <a:latin typeface="Times New Roman" pitchFamily="18" charset="0"/>
              </a:rPr>
              <a:t>_1</a:t>
            </a:r>
            <a:r>
              <a:rPr kumimoji="1" lang="en-US" sz="1800" b="1">
                <a:solidFill>
                  <a:srgbClr val="003366"/>
                </a:solidFill>
                <a:latin typeface="Times New Roman" pitchFamily="18" charset="0"/>
              </a:rPr>
              <a:t> \ </a:t>
            </a:r>
            <a:r>
              <a:rPr lang="ru-RU" sz="1800" b="1">
                <a:solidFill>
                  <a:srgbClr val="003366"/>
                </a:solidFill>
                <a:latin typeface="Times New Roman" pitchFamily="18" charset="0"/>
              </a:rPr>
              <a:t>Каталог</a:t>
            </a:r>
            <a:r>
              <a:rPr lang="en-US" sz="1800" b="1">
                <a:solidFill>
                  <a:srgbClr val="003366"/>
                </a:solidFill>
                <a:latin typeface="Times New Roman" pitchFamily="18" charset="0"/>
              </a:rPr>
              <a:t>_1.2</a:t>
            </a:r>
            <a:r>
              <a:rPr kumimoji="1" lang="en-US" sz="1800" b="1">
                <a:solidFill>
                  <a:srgbClr val="003366"/>
                </a:solidFill>
                <a:latin typeface="Times New Roman" pitchFamily="18" charset="0"/>
              </a:rPr>
              <a:t> \ </a:t>
            </a:r>
            <a:r>
              <a:rPr lang="ru-RU" sz="1800" b="1">
                <a:solidFill>
                  <a:srgbClr val="003366"/>
                </a:solidFill>
                <a:latin typeface="Times New Roman" pitchFamily="18" charset="0"/>
              </a:rPr>
              <a:t>Файл_1</a:t>
            </a:r>
            <a:r>
              <a:rPr lang="en-US" sz="1800" b="1">
                <a:solidFill>
                  <a:srgbClr val="003366"/>
                </a:solidFill>
                <a:latin typeface="Times New Roman" pitchFamily="18" charset="0"/>
              </a:rPr>
              <a:t>.doc</a:t>
            </a:r>
            <a:endParaRPr lang="ru-RU" sz="1800" b="1">
              <a:solidFill>
                <a:srgbClr val="003366"/>
              </a:solidFill>
              <a:latin typeface="Times New Roman" pitchFamily="18" charset="0"/>
            </a:endParaRP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6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69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9388" y="1471613"/>
            <a:ext cx="6769100" cy="1641475"/>
          </a:xfrm>
        </p:spPr>
        <p:txBody>
          <a:bodyPr rtlCol="0">
            <a:normAutofit fontScale="90000"/>
          </a:bodyPr>
          <a:lstStyle/>
          <a:p>
            <a:pPr algn="l" eaLnBrk="1" fontAlgn="auto" hangingPunct="1">
              <a:spcAft>
                <a:spcPts val="0"/>
              </a:spcAft>
              <a:defRPr/>
            </a:pPr>
            <a:r>
              <a:rPr lang="ru-RU" sz="3600" dirty="0" smtClean="0">
                <a:latin typeface="Monotype Corsiva" pitchFamily="66" charset="0"/>
              </a:rPr>
              <a:t>В основу построения компьютеров положены </a:t>
            </a:r>
            <a:r>
              <a:rPr lang="ru-RU" sz="3600" dirty="0" smtClean="0">
                <a:solidFill>
                  <a:schemeClr val="accent2"/>
                </a:solidFill>
                <a:latin typeface="Monotype Corsiva" pitchFamily="66" charset="0"/>
              </a:rPr>
              <a:t>общие принципы </a:t>
            </a:r>
            <a:r>
              <a:rPr lang="ru-RU" sz="3600" dirty="0" smtClean="0">
                <a:latin typeface="Monotype Corsiva" pitchFamily="66" charset="0"/>
              </a:rPr>
              <a:t>американского ученого </a:t>
            </a:r>
            <a:br>
              <a:rPr lang="ru-RU" sz="3600" dirty="0" smtClean="0">
                <a:latin typeface="Monotype Corsiva" pitchFamily="66" charset="0"/>
              </a:rPr>
            </a:br>
            <a:r>
              <a:rPr lang="ru-RU" sz="3600" b="1" dirty="0" smtClean="0">
                <a:solidFill>
                  <a:schemeClr val="accent2"/>
                </a:solidFill>
                <a:latin typeface="Monotype Corsiva" pitchFamily="66" charset="0"/>
              </a:rPr>
              <a:t>Джона фон Неймана </a:t>
            </a:r>
            <a:r>
              <a:rPr lang="ru-RU" sz="3600" dirty="0" smtClean="0">
                <a:latin typeface="Monotype Corsiva" pitchFamily="66" charset="0"/>
              </a:rPr>
              <a:t>(1945 г. ).</a:t>
            </a:r>
            <a:br>
              <a:rPr lang="ru-RU" sz="3600" dirty="0" smtClean="0">
                <a:latin typeface="Monotype Corsiva" pitchFamily="66" charset="0"/>
              </a:rPr>
            </a:br>
            <a:r>
              <a:rPr lang="ru-RU" sz="2200" i="1" dirty="0"/>
              <a:t>“Так как законченное устройство будет универсальной вычислительной машиной, оно должно содержать несколько основных органов, таких как орган арифметики, памяти, управления и связи с оператором. Мы хотим, чтобы после начала вычислений работа машины не зависела от оператора”.</a:t>
            </a:r>
            <a:r>
              <a:rPr lang="ru-RU" sz="2200" i="1" dirty="0" smtClean="0">
                <a:latin typeface="Monotype Corsiva" pitchFamily="66" charset="0"/>
              </a:rPr>
              <a:t/>
            </a:r>
            <a:br>
              <a:rPr lang="ru-RU" sz="2200" i="1" dirty="0" smtClean="0">
                <a:latin typeface="Monotype Corsiva" pitchFamily="66" charset="0"/>
              </a:rPr>
            </a:br>
            <a:endParaRPr lang="ru-RU" sz="2200" i="1" dirty="0">
              <a:latin typeface="Monotype Corsiva" pitchFamily="66" charset="0"/>
            </a:endParaRPr>
          </a:p>
        </p:txBody>
      </p:sp>
      <p:sp>
        <p:nvSpPr>
          <p:cNvPr id="8" name="Содержимое 7"/>
          <p:cNvSpPr>
            <a:spLocks noGrp="1"/>
          </p:cNvSpPr>
          <p:nvPr>
            <p:ph idx="1"/>
          </p:nvPr>
        </p:nvSpPr>
        <p:spPr>
          <a:xfrm>
            <a:off x="395288" y="4076700"/>
            <a:ext cx="8229600" cy="3554413"/>
          </a:xfrm>
        </p:spPr>
        <p:txBody>
          <a:bodyPr rtlCol="0">
            <a:normAutofit/>
          </a:bodyPr>
          <a:lstStyle/>
          <a:p>
            <a:pPr marL="609600" indent="-609600" eaLnBrk="1" fontAlgn="auto" hangingPunct="1">
              <a:spcAft>
                <a:spcPts val="0"/>
              </a:spcAft>
              <a:buFontTx/>
              <a:buAutoNum type="arabicPeriod"/>
              <a:defRPr/>
            </a:pPr>
            <a:r>
              <a:rPr lang="ru-RU" sz="2800" dirty="0" smtClean="0"/>
              <a:t>Арифметико-логическое устройство (АЛУ), </a:t>
            </a:r>
          </a:p>
          <a:p>
            <a:pPr marL="609600" indent="-609600" eaLnBrk="1" fontAlgn="auto" hangingPunct="1">
              <a:spcAft>
                <a:spcPts val="0"/>
              </a:spcAft>
              <a:buFontTx/>
              <a:buAutoNum type="arabicPeriod"/>
              <a:defRPr/>
            </a:pPr>
            <a:r>
              <a:rPr lang="ru-RU" sz="2800" dirty="0" smtClean="0"/>
              <a:t>Запоминающее устройство (память)</a:t>
            </a:r>
          </a:p>
          <a:p>
            <a:pPr marL="609600" indent="-609600" eaLnBrk="1" fontAlgn="auto" hangingPunct="1">
              <a:spcAft>
                <a:spcPts val="0"/>
              </a:spcAft>
              <a:buFontTx/>
              <a:buAutoNum type="arabicPeriod"/>
              <a:defRPr/>
            </a:pPr>
            <a:r>
              <a:rPr lang="ru-RU" sz="2800" dirty="0" smtClean="0"/>
              <a:t>Управляющее устройство </a:t>
            </a:r>
          </a:p>
          <a:p>
            <a:pPr marL="609600" indent="-609600" eaLnBrk="1" fontAlgn="auto" hangingPunct="1">
              <a:spcAft>
                <a:spcPts val="0"/>
              </a:spcAft>
              <a:buFontTx/>
              <a:buAutoNum type="arabicPeriod"/>
              <a:defRPr/>
            </a:pPr>
            <a:r>
              <a:rPr lang="ru-RU" sz="2800" dirty="0" smtClean="0"/>
              <a:t>Устройство ввода-вывода информации (УВВ) и имеет программу, хранимую в его памяти</a:t>
            </a:r>
          </a:p>
          <a:p>
            <a:pPr eaLnBrk="1" fontAlgn="auto" hangingPunct="1">
              <a:spcAft>
                <a:spcPts val="0"/>
              </a:spcAft>
              <a:buFont typeface="Arial" pitchFamily="34" charset="0"/>
              <a:buChar char="•"/>
              <a:defRPr/>
            </a:pPr>
            <a:endParaRPr lang="ru-RU" dirty="0"/>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pic>
        <p:nvPicPr>
          <p:cNvPr id="87043" name="Picture 11" descr="Fon-neiman"/>
          <p:cNvPicPr>
            <a:picLocks noChangeAspect="1" noChangeArrowheads="1"/>
          </p:cNvPicPr>
          <p:nvPr/>
        </p:nvPicPr>
        <p:blipFill>
          <a:blip r:embed="rId3"/>
          <a:srcRect/>
          <a:stretch>
            <a:fillRect/>
          </a:stretch>
        </p:blipFill>
        <p:spPr bwMode="auto">
          <a:xfrm>
            <a:off x="7065963" y="261938"/>
            <a:ext cx="1677987" cy="2420937"/>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81000" y="762000"/>
            <a:ext cx="4343400" cy="558165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ru-RU" sz="1200" b="1" dirty="0">
                <a:solidFill>
                  <a:srgbClr val="003366"/>
                </a:solidFill>
                <a:latin typeface="Times New Roman" pitchFamily="18" charset="0"/>
              </a:rPr>
              <a:t>Файлом называется</a:t>
            </a:r>
            <a:r>
              <a:rPr lang="ru-RU" sz="1200" dirty="0">
                <a:solidFill>
                  <a:srgbClr val="003366"/>
                </a:solidFill>
                <a:latin typeface="Times New Roman" pitchFamily="18" charset="0"/>
              </a:rPr>
              <a:t>:</a:t>
            </a:r>
          </a:p>
          <a:p>
            <a:pPr marL="342900" indent="-342900">
              <a:spcBef>
                <a:spcPct val="50000"/>
              </a:spcBef>
            </a:pPr>
            <a:r>
              <a:rPr lang="ru-RU" sz="1200" dirty="0">
                <a:solidFill>
                  <a:srgbClr val="003366"/>
                </a:solidFill>
                <a:latin typeface="Times New Roman" pitchFamily="18" charset="0"/>
              </a:rPr>
              <a:t>a)      набор данных для решения задачи</a:t>
            </a:r>
          </a:p>
          <a:p>
            <a:pPr marL="342900" indent="-342900">
              <a:spcBef>
                <a:spcPct val="50000"/>
              </a:spcBef>
            </a:pPr>
            <a:r>
              <a:rPr lang="ru-RU" sz="1200" dirty="0">
                <a:solidFill>
                  <a:srgbClr val="003366"/>
                </a:solidFill>
                <a:latin typeface="Times New Roman" pitchFamily="18" charset="0"/>
              </a:rPr>
              <a:t>b)     поименованная область на диске или другом </a:t>
            </a:r>
            <a:br>
              <a:rPr lang="ru-RU" sz="1200" dirty="0">
                <a:solidFill>
                  <a:srgbClr val="003366"/>
                </a:solidFill>
                <a:latin typeface="Times New Roman" pitchFamily="18" charset="0"/>
              </a:rPr>
            </a:br>
            <a:r>
              <a:rPr lang="ru-RU" sz="1200" dirty="0">
                <a:solidFill>
                  <a:srgbClr val="003366"/>
                </a:solidFill>
                <a:latin typeface="Times New Roman" pitchFamily="18" charset="0"/>
              </a:rPr>
              <a:t>машинном носителе</a:t>
            </a:r>
          </a:p>
          <a:p>
            <a:pPr marL="342900" indent="-342900">
              <a:spcBef>
                <a:spcPct val="50000"/>
              </a:spcBef>
            </a:pPr>
            <a:r>
              <a:rPr lang="ru-RU" sz="1200" dirty="0">
                <a:solidFill>
                  <a:srgbClr val="003366"/>
                </a:solidFill>
                <a:latin typeface="Times New Roman" pitchFamily="18" charset="0"/>
              </a:rPr>
              <a:t>c)      программа на языке программирования для решения задачи</a:t>
            </a:r>
          </a:p>
          <a:p>
            <a:pPr marL="342900" indent="-342900">
              <a:spcBef>
                <a:spcPct val="50000"/>
              </a:spcBef>
            </a:pPr>
            <a:r>
              <a:rPr lang="ru-RU" sz="1200" dirty="0">
                <a:solidFill>
                  <a:srgbClr val="003366"/>
                </a:solidFill>
                <a:latin typeface="Times New Roman" pitchFamily="18" charset="0"/>
              </a:rPr>
              <a:t>d)     нет верного ответа</a:t>
            </a:r>
          </a:p>
          <a:p>
            <a:pPr marL="342900" indent="-342900">
              <a:spcBef>
                <a:spcPct val="50000"/>
              </a:spcBef>
              <a:buFontTx/>
              <a:buAutoNum type="arabicPeriod" startAt="2"/>
            </a:pPr>
            <a:r>
              <a:rPr lang="ru-RU" sz="1200" b="1" dirty="0">
                <a:solidFill>
                  <a:srgbClr val="003366"/>
                </a:solidFill>
                <a:latin typeface="Times New Roman" pitchFamily="18" charset="0"/>
              </a:rPr>
              <a:t>Расширение имени файла, как правило, характеризует:</a:t>
            </a:r>
          </a:p>
          <a:p>
            <a:pPr marL="342900" indent="-342900">
              <a:spcBef>
                <a:spcPct val="50000"/>
              </a:spcBef>
            </a:pPr>
            <a:r>
              <a:rPr lang="ru-RU" sz="1200" dirty="0">
                <a:solidFill>
                  <a:srgbClr val="003366"/>
                </a:solidFill>
                <a:latin typeface="Times New Roman" pitchFamily="18" charset="0"/>
              </a:rPr>
              <a:t>a)      время создания файла </a:t>
            </a:r>
          </a:p>
          <a:p>
            <a:pPr marL="342900" indent="-342900">
              <a:spcBef>
                <a:spcPct val="50000"/>
              </a:spcBef>
            </a:pPr>
            <a:r>
              <a:rPr lang="ru-RU" sz="1200" dirty="0">
                <a:solidFill>
                  <a:srgbClr val="003366"/>
                </a:solidFill>
                <a:latin typeface="Times New Roman" pitchFamily="18" charset="0"/>
              </a:rPr>
              <a:t>b)     объем файла</a:t>
            </a:r>
          </a:p>
          <a:p>
            <a:pPr marL="342900" indent="-342900">
              <a:spcBef>
                <a:spcPct val="50000"/>
              </a:spcBef>
            </a:pPr>
            <a:r>
              <a:rPr lang="ru-RU" sz="1200" dirty="0">
                <a:solidFill>
                  <a:srgbClr val="003366"/>
                </a:solidFill>
                <a:latin typeface="Times New Roman" pitchFamily="18" charset="0"/>
              </a:rPr>
              <a:t>c)      место, занимаемое файлом на диске</a:t>
            </a:r>
          </a:p>
          <a:p>
            <a:pPr marL="342900" indent="-342900">
              <a:spcBef>
                <a:spcPct val="50000"/>
              </a:spcBef>
            </a:pPr>
            <a:r>
              <a:rPr lang="ru-RU" sz="1200" dirty="0">
                <a:solidFill>
                  <a:srgbClr val="003366"/>
                </a:solidFill>
                <a:latin typeface="Times New Roman" pitchFamily="18" charset="0"/>
              </a:rPr>
              <a:t>d)     тип информации, содержащейся в файле</a:t>
            </a:r>
          </a:p>
          <a:p>
            <a:pPr marL="342900" indent="-342900">
              <a:spcBef>
                <a:spcPct val="50000"/>
              </a:spcBef>
            </a:pPr>
            <a:r>
              <a:rPr lang="ru-RU" sz="1200" dirty="0">
                <a:solidFill>
                  <a:srgbClr val="003366"/>
                </a:solidFill>
                <a:latin typeface="Times New Roman" pitchFamily="18" charset="0"/>
              </a:rPr>
              <a:t>e)      место создания файла</a:t>
            </a:r>
          </a:p>
          <a:p>
            <a:pPr marL="342900" indent="-342900">
              <a:spcBef>
                <a:spcPct val="50000"/>
              </a:spcBef>
              <a:buFontTx/>
              <a:buAutoNum type="arabicPeriod" startAt="3"/>
            </a:pPr>
            <a:r>
              <a:rPr lang="ru-RU" sz="1200" b="1" dirty="0">
                <a:solidFill>
                  <a:srgbClr val="003366"/>
                </a:solidFill>
                <a:latin typeface="Times New Roman" pitchFamily="18" charset="0"/>
              </a:rPr>
              <a:t>Файл tetris.com находится на диске С: в каталоге GAMES, который является подкаталогом каталога DAY. Выбрать полное имя файла:</a:t>
            </a:r>
          </a:p>
          <a:p>
            <a:pPr marL="342900" indent="-342900">
              <a:spcBef>
                <a:spcPct val="50000"/>
              </a:spcBef>
            </a:pPr>
            <a:r>
              <a:rPr lang="ru-RU" sz="1200" dirty="0">
                <a:solidFill>
                  <a:srgbClr val="003366"/>
                </a:solidFill>
                <a:latin typeface="Times New Roman" pitchFamily="18" charset="0"/>
              </a:rPr>
              <a:t>a)      С</a:t>
            </a:r>
            <a:r>
              <a:rPr lang="en-US" sz="1200" dirty="0">
                <a:solidFill>
                  <a:srgbClr val="003366"/>
                </a:solidFill>
                <a:latin typeface="Times New Roman" pitchFamily="18" charset="0"/>
              </a:rPr>
              <a:t>:\ tetris.com \ GAMES \ DAY</a:t>
            </a:r>
            <a:endParaRPr lang="ru-RU" sz="1200" dirty="0">
              <a:solidFill>
                <a:srgbClr val="003366"/>
              </a:solidFill>
              <a:latin typeface="Times New Roman" pitchFamily="18" charset="0"/>
            </a:endParaRPr>
          </a:p>
          <a:p>
            <a:pPr marL="342900" indent="-342900">
              <a:spcBef>
                <a:spcPct val="50000"/>
              </a:spcBef>
            </a:pPr>
            <a:r>
              <a:rPr lang="ru-RU" sz="1200" dirty="0">
                <a:solidFill>
                  <a:srgbClr val="003366"/>
                </a:solidFill>
                <a:latin typeface="Times New Roman" pitchFamily="18" charset="0"/>
              </a:rPr>
              <a:t>b)     С</a:t>
            </a:r>
            <a:r>
              <a:rPr lang="en-US" sz="1200" dirty="0">
                <a:solidFill>
                  <a:srgbClr val="003366"/>
                </a:solidFill>
                <a:latin typeface="Times New Roman" pitchFamily="18" charset="0"/>
              </a:rPr>
              <a:t>:\ GAMES \ tetris.com</a:t>
            </a:r>
            <a:endParaRPr lang="ru-RU" sz="1200" dirty="0">
              <a:solidFill>
                <a:srgbClr val="003366"/>
              </a:solidFill>
              <a:latin typeface="Times New Roman" pitchFamily="18" charset="0"/>
            </a:endParaRPr>
          </a:p>
          <a:p>
            <a:pPr marL="342900" indent="-342900">
              <a:spcBef>
                <a:spcPct val="50000"/>
              </a:spcBef>
            </a:pPr>
            <a:r>
              <a:rPr lang="ru-RU" sz="1200" dirty="0">
                <a:solidFill>
                  <a:srgbClr val="003366"/>
                </a:solidFill>
                <a:latin typeface="Times New Roman" pitchFamily="18" charset="0"/>
              </a:rPr>
              <a:t>c)      С</a:t>
            </a:r>
            <a:r>
              <a:rPr lang="en-US" sz="1200" dirty="0">
                <a:solidFill>
                  <a:srgbClr val="003366"/>
                </a:solidFill>
                <a:latin typeface="Times New Roman" pitchFamily="18" charset="0"/>
              </a:rPr>
              <a:t>:\ DAY \ GAMES \ tetris.com</a:t>
            </a:r>
            <a:endParaRPr lang="ru-RU" sz="1200" dirty="0">
              <a:solidFill>
                <a:srgbClr val="003366"/>
              </a:solidFill>
              <a:latin typeface="Times New Roman" pitchFamily="18" charset="0"/>
            </a:endParaRPr>
          </a:p>
          <a:p>
            <a:pPr marL="342900" indent="-342900">
              <a:spcBef>
                <a:spcPct val="50000"/>
              </a:spcBef>
            </a:pPr>
            <a:r>
              <a:rPr lang="ru-RU" sz="1200" dirty="0">
                <a:solidFill>
                  <a:srgbClr val="003366"/>
                </a:solidFill>
                <a:latin typeface="Times New Roman" pitchFamily="18" charset="0"/>
              </a:rPr>
              <a:t>d)     С</a:t>
            </a:r>
            <a:r>
              <a:rPr lang="en-US" sz="1200" dirty="0">
                <a:solidFill>
                  <a:srgbClr val="003366"/>
                </a:solidFill>
                <a:latin typeface="Times New Roman" pitchFamily="18" charset="0"/>
              </a:rPr>
              <a:t>:\ GAMES \ DAY \ tetris.com</a:t>
            </a:r>
            <a:endParaRPr lang="ru-RU" sz="1200" dirty="0">
              <a:solidFill>
                <a:srgbClr val="003366"/>
              </a:solidFill>
              <a:latin typeface="Times New Roman" pitchFamily="18" charset="0"/>
            </a:endParaRPr>
          </a:p>
          <a:p>
            <a:pPr marL="342900" indent="-342900">
              <a:spcBef>
                <a:spcPct val="50000"/>
              </a:spcBef>
            </a:pPr>
            <a:r>
              <a:rPr lang="ru-RU" sz="1200" dirty="0">
                <a:solidFill>
                  <a:srgbClr val="003366"/>
                </a:solidFill>
                <a:latin typeface="Times New Roman" pitchFamily="18" charset="0"/>
              </a:rPr>
              <a:t>e)      С</a:t>
            </a:r>
            <a:r>
              <a:rPr lang="en-US" sz="1200" dirty="0">
                <a:solidFill>
                  <a:srgbClr val="003366"/>
                </a:solidFill>
                <a:latin typeface="Times New Roman" pitchFamily="18" charset="0"/>
              </a:rPr>
              <a:t>:\ GAMES \ tetris.com</a:t>
            </a:r>
            <a:endParaRPr lang="ru-RU" sz="1200" dirty="0">
              <a:solidFill>
                <a:srgbClr val="003366"/>
              </a:solidFill>
              <a:latin typeface="Times New Roman" pitchFamily="18" charset="0"/>
            </a:endParaRPr>
          </a:p>
        </p:txBody>
      </p:sp>
      <p:sp>
        <p:nvSpPr>
          <p:cNvPr id="117763" name="Text Box 3"/>
          <p:cNvSpPr txBox="1">
            <a:spLocks noChangeArrowheads="1"/>
          </p:cNvSpPr>
          <p:nvPr/>
        </p:nvSpPr>
        <p:spPr bwMode="auto">
          <a:xfrm>
            <a:off x="5181600" y="762000"/>
            <a:ext cx="3657600" cy="5032375"/>
          </a:xfrm>
          <a:prstGeom prst="rect">
            <a:avLst/>
          </a:prstGeom>
          <a:noFill/>
          <a:ln w="9525">
            <a:noFill/>
            <a:miter lim="800000"/>
            <a:headEnd/>
            <a:tailEnd/>
          </a:ln>
        </p:spPr>
        <p:txBody>
          <a:bodyPr>
            <a:spAutoFit/>
          </a:bodyPr>
          <a:lstStyle/>
          <a:p>
            <a:pPr marL="342900" indent="-342900">
              <a:spcBef>
                <a:spcPct val="50000"/>
              </a:spcBef>
              <a:buFontTx/>
              <a:buAutoNum type="arabicPeriod" startAt="4"/>
            </a:pPr>
            <a:r>
              <a:rPr lang="ru-RU" sz="1200" b="1">
                <a:solidFill>
                  <a:srgbClr val="003366"/>
                </a:solidFill>
                <a:latin typeface="Times New Roman" pitchFamily="18" charset="0"/>
              </a:rPr>
              <a:t>Какие из расширений  скорее всего относится к текстовым файлам?</a:t>
            </a:r>
          </a:p>
          <a:p>
            <a:pPr marL="342900" indent="-342900">
              <a:spcBef>
                <a:spcPct val="50000"/>
              </a:spcBef>
            </a:pPr>
            <a:r>
              <a:rPr lang="ru-RU" sz="1200">
                <a:solidFill>
                  <a:srgbClr val="003366"/>
                </a:solidFill>
                <a:latin typeface="Times New Roman" pitchFamily="18" charset="0"/>
              </a:rPr>
              <a:t>a)      SYS</a:t>
            </a:r>
          </a:p>
          <a:p>
            <a:pPr marL="342900" indent="-342900">
              <a:spcBef>
                <a:spcPct val="50000"/>
              </a:spcBef>
            </a:pPr>
            <a:r>
              <a:rPr lang="ru-RU" sz="1200">
                <a:solidFill>
                  <a:srgbClr val="003366"/>
                </a:solidFill>
                <a:latin typeface="Times New Roman" pitchFamily="18" charset="0"/>
              </a:rPr>
              <a:t>b)     DOC</a:t>
            </a:r>
          </a:p>
          <a:p>
            <a:pPr marL="342900" indent="-342900">
              <a:spcBef>
                <a:spcPct val="50000"/>
              </a:spcBef>
            </a:pPr>
            <a:r>
              <a:rPr lang="ru-RU" sz="1200">
                <a:solidFill>
                  <a:srgbClr val="003366"/>
                </a:solidFill>
                <a:latin typeface="Times New Roman" pitchFamily="18" charset="0"/>
              </a:rPr>
              <a:t>c)      GRF</a:t>
            </a:r>
          </a:p>
          <a:p>
            <a:pPr marL="342900" indent="-342900">
              <a:spcBef>
                <a:spcPct val="50000"/>
              </a:spcBef>
            </a:pPr>
            <a:r>
              <a:rPr lang="ru-RU" sz="1200">
                <a:solidFill>
                  <a:srgbClr val="003366"/>
                </a:solidFill>
                <a:latin typeface="Times New Roman" pitchFamily="18" charset="0"/>
              </a:rPr>
              <a:t>d)     BMP</a:t>
            </a:r>
          </a:p>
          <a:p>
            <a:pPr marL="342900" indent="-342900">
              <a:spcBef>
                <a:spcPct val="50000"/>
              </a:spcBef>
              <a:buFontTx/>
              <a:buAutoNum type="arabicPeriod" startAt="5"/>
            </a:pPr>
            <a:r>
              <a:rPr lang="ru-RU" sz="1200" b="1">
                <a:solidFill>
                  <a:srgbClr val="003366"/>
                </a:solidFill>
                <a:latin typeface="Times New Roman" pitchFamily="18" charset="0"/>
              </a:rPr>
              <a:t>Каталогом называется место на диске, имеющее имя и содержащее:</a:t>
            </a:r>
          </a:p>
          <a:p>
            <a:pPr marL="342900" indent="-342900">
              <a:spcBef>
                <a:spcPct val="50000"/>
              </a:spcBef>
            </a:pPr>
            <a:r>
              <a:rPr lang="ru-RU" sz="1200">
                <a:solidFill>
                  <a:srgbClr val="003366"/>
                </a:solidFill>
                <a:latin typeface="Times New Roman" pitchFamily="18" charset="0"/>
              </a:rPr>
              <a:t>a)      только определенные файлы</a:t>
            </a:r>
          </a:p>
          <a:p>
            <a:pPr marL="342900" indent="-342900">
              <a:spcBef>
                <a:spcPct val="50000"/>
              </a:spcBef>
            </a:pPr>
            <a:r>
              <a:rPr lang="ru-RU" sz="1200">
                <a:solidFill>
                  <a:srgbClr val="003366"/>
                </a:solidFill>
                <a:latin typeface="Times New Roman" pitchFamily="18" charset="0"/>
              </a:rPr>
              <a:t>b)     информацию о файлах: имя, размер, дату последнего обновления</a:t>
            </a:r>
          </a:p>
          <a:p>
            <a:pPr marL="342900" indent="-342900">
              <a:spcBef>
                <a:spcPct val="50000"/>
              </a:spcBef>
            </a:pPr>
            <a:r>
              <a:rPr lang="ru-RU" sz="1200">
                <a:solidFill>
                  <a:srgbClr val="003366"/>
                </a:solidFill>
                <a:latin typeface="Times New Roman" pitchFamily="18" charset="0"/>
              </a:rPr>
              <a:t>c)      список программ, составленных пользователем </a:t>
            </a:r>
          </a:p>
          <a:p>
            <a:pPr marL="342900" indent="-342900">
              <a:spcBef>
                <a:spcPct val="50000"/>
              </a:spcBef>
            </a:pPr>
            <a:r>
              <a:rPr lang="ru-RU" sz="1200">
                <a:solidFill>
                  <a:srgbClr val="003366"/>
                </a:solidFill>
                <a:latin typeface="Times New Roman" pitchFamily="18" charset="0"/>
              </a:rPr>
              <a:t>d)     файлы и другие каталоги</a:t>
            </a:r>
          </a:p>
          <a:p>
            <a:pPr marL="342900" indent="-342900">
              <a:spcBef>
                <a:spcPct val="50000"/>
              </a:spcBef>
              <a:buFontTx/>
              <a:buAutoNum type="arabicPeriod" startAt="6"/>
            </a:pPr>
            <a:r>
              <a:rPr lang="ru-RU" sz="1200" b="1">
                <a:solidFill>
                  <a:srgbClr val="003366"/>
                </a:solidFill>
                <a:latin typeface="Times New Roman" pitchFamily="18" charset="0"/>
              </a:rPr>
              <a:t>Могут ли два каталога 2-го уровня иметь одинаковые имена?</a:t>
            </a:r>
          </a:p>
          <a:p>
            <a:pPr marL="342900" indent="-342900">
              <a:spcBef>
                <a:spcPct val="50000"/>
              </a:spcBef>
            </a:pPr>
            <a:r>
              <a:rPr lang="ru-RU" sz="1200">
                <a:solidFill>
                  <a:srgbClr val="003366"/>
                </a:solidFill>
                <a:latin typeface="Times New Roman" pitchFamily="18" charset="0"/>
              </a:rPr>
              <a:t>a)      Нет</a:t>
            </a:r>
          </a:p>
          <a:p>
            <a:pPr marL="342900" indent="-342900">
              <a:spcBef>
                <a:spcPct val="50000"/>
              </a:spcBef>
            </a:pPr>
            <a:r>
              <a:rPr lang="ru-RU" sz="1200">
                <a:solidFill>
                  <a:srgbClr val="003366"/>
                </a:solidFill>
                <a:latin typeface="Times New Roman" pitchFamily="18" charset="0"/>
              </a:rPr>
              <a:t>b)     Да</a:t>
            </a:r>
          </a:p>
          <a:p>
            <a:pPr marL="342900" indent="-342900">
              <a:spcBef>
                <a:spcPct val="50000"/>
              </a:spcBef>
            </a:pPr>
            <a:r>
              <a:rPr lang="ru-RU" sz="1200">
                <a:solidFill>
                  <a:srgbClr val="003366"/>
                </a:solidFill>
                <a:latin typeface="Times New Roman" pitchFamily="18" charset="0"/>
              </a:rPr>
              <a:t>c)      да, если они принадлежат разным каталогам </a:t>
            </a:r>
            <a:br>
              <a:rPr lang="ru-RU" sz="1200">
                <a:solidFill>
                  <a:srgbClr val="003366"/>
                </a:solidFill>
                <a:latin typeface="Times New Roman" pitchFamily="18" charset="0"/>
              </a:rPr>
            </a:br>
            <a:r>
              <a:rPr lang="ru-RU" sz="1200">
                <a:solidFill>
                  <a:srgbClr val="003366"/>
                </a:solidFill>
                <a:latin typeface="Times New Roman" pitchFamily="18" charset="0"/>
              </a:rPr>
              <a:t>1-го уровня</a:t>
            </a:r>
          </a:p>
          <a:p>
            <a:pPr marL="342900" indent="-342900">
              <a:spcBef>
                <a:spcPct val="50000"/>
              </a:spcBef>
            </a:pPr>
            <a:endParaRPr lang="ru-RU" sz="1200">
              <a:solidFill>
                <a:srgbClr val="003366"/>
              </a:solidFill>
              <a:latin typeface="Times New Roman" pitchFamily="18" charset="0"/>
            </a:endParaRPr>
          </a:p>
        </p:txBody>
      </p:sp>
      <p:sp>
        <p:nvSpPr>
          <p:cNvPr id="117764" name="Text Box 4"/>
          <p:cNvSpPr txBox="1">
            <a:spLocks noChangeArrowheads="1"/>
          </p:cNvSpPr>
          <p:nvPr/>
        </p:nvSpPr>
        <p:spPr bwMode="auto">
          <a:xfrm>
            <a:off x="3810000" y="228600"/>
            <a:ext cx="1066800" cy="457200"/>
          </a:xfrm>
          <a:prstGeom prst="rect">
            <a:avLst/>
          </a:prstGeom>
          <a:noFill/>
          <a:ln w="9525">
            <a:noFill/>
            <a:miter lim="800000"/>
            <a:headEnd/>
            <a:tailEnd/>
          </a:ln>
        </p:spPr>
        <p:txBody>
          <a:bodyPr>
            <a:spAutoFit/>
          </a:bodyPr>
          <a:lstStyle/>
          <a:p>
            <a:pPr>
              <a:spcBef>
                <a:spcPct val="50000"/>
              </a:spcBef>
            </a:pPr>
            <a:r>
              <a:rPr lang="ru-RU" sz="2400" b="1" dirty="0">
                <a:solidFill>
                  <a:srgbClr val="003366"/>
                </a:solidFill>
                <a:latin typeface="Times New Roman" pitchFamily="18" charset="0"/>
              </a:rPr>
              <a:t>Т е с т</a:t>
            </a:r>
          </a:p>
        </p:txBody>
      </p:sp>
      <p:sp>
        <p:nvSpPr>
          <p:cNvPr id="43013" name="AutoShape 5"/>
          <p:cNvSpPr>
            <a:spLocks noChangeArrowheads="1"/>
          </p:cNvSpPr>
          <p:nvPr/>
        </p:nvSpPr>
        <p:spPr bwMode="auto">
          <a:xfrm>
            <a:off x="152400" y="1295400"/>
            <a:ext cx="4114800" cy="457200"/>
          </a:xfrm>
          <a:prstGeom prst="roundRect">
            <a:avLst>
              <a:gd name="adj" fmla="val 16667"/>
            </a:avLst>
          </a:prstGeom>
          <a:noFill/>
          <a:ln w="38100" cmpd="dbl">
            <a:solidFill>
              <a:srgbClr val="FF0000"/>
            </a:solidFill>
            <a:round/>
            <a:headEnd/>
            <a:tailEnd/>
          </a:ln>
        </p:spPr>
        <p:txBody>
          <a:bodyPr wrap="none" anchor="ctr"/>
          <a:lstStyle/>
          <a:p>
            <a:endParaRPr lang="ru-RU" sz="1800">
              <a:solidFill>
                <a:srgbClr val="003366"/>
              </a:solidFill>
              <a:latin typeface="Times New Roman" pitchFamily="18" charset="0"/>
            </a:endParaRPr>
          </a:p>
        </p:txBody>
      </p:sp>
      <p:sp>
        <p:nvSpPr>
          <p:cNvPr id="43014" name="AutoShape 6"/>
          <p:cNvSpPr>
            <a:spLocks noChangeArrowheads="1"/>
          </p:cNvSpPr>
          <p:nvPr/>
        </p:nvSpPr>
        <p:spPr bwMode="auto">
          <a:xfrm>
            <a:off x="152400" y="3810000"/>
            <a:ext cx="4114800" cy="304800"/>
          </a:xfrm>
          <a:prstGeom prst="roundRect">
            <a:avLst>
              <a:gd name="adj" fmla="val 16667"/>
            </a:avLst>
          </a:prstGeom>
          <a:noFill/>
          <a:ln w="38100" cmpd="dbl">
            <a:solidFill>
              <a:srgbClr val="FF0000"/>
            </a:solidFill>
            <a:round/>
            <a:headEnd/>
            <a:tailEnd/>
          </a:ln>
        </p:spPr>
        <p:txBody>
          <a:bodyPr wrap="none" anchor="ctr"/>
          <a:lstStyle/>
          <a:p>
            <a:endParaRPr lang="ru-RU" sz="1800">
              <a:solidFill>
                <a:srgbClr val="003366"/>
              </a:solidFill>
              <a:latin typeface="Times New Roman" pitchFamily="18" charset="0"/>
            </a:endParaRPr>
          </a:p>
        </p:txBody>
      </p:sp>
      <p:sp>
        <p:nvSpPr>
          <p:cNvPr id="43015" name="AutoShape 7"/>
          <p:cNvSpPr>
            <a:spLocks noChangeArrowheads="1"/>
          </p:cNvSpPr>
          <p:nvPr/>
        </p:nvSpPr>
        <p:spPr bwMode="auto">
          <a:xfrm>
            <a:off x="152400" y="5486400"/>
            <a:ext cx="4114800" cy="304800"/>
          </a:xfrm>
          <a:prstGeom prst="roundRect">
            <a:avLst>
              <a:gd name="adj" fmla="val 16667"/>
            </a:avLst>
          </a:prstGeom>
          <a:noFill/>
          <a:ln w="38100" cmpd="dbl">
            <a:solidFill>
              <a:srgbClr val="FF0000"/>
            </a:solidFill>
            <a:round/>
            <a:headEnd/>
            <a:tailEnd/>
          </a:ln>
        </p:spPr>
        <p:txBody>
          <a:bodyPr wrap="none" anchor="ctr"/>
          <a:lstStyle/>
          <a:p>
            <a:endParaRPr lang="ru-RU" sz="1800">
              <a:solidFill>
                <a:srgbClr val="003366"/>
              </a:solidFill>
              <a:latin typeface="Times New Roman" pitchFamily="18" charset="0"/>
            </a:endParaRPr>
          </a:p>
        </p:txBody>
      </p:sp>
      <p:sp>
        <p:nvSpPr>
          <p:cNvPr id="43019" name="AutoShape 11"/>
          <p:cNvSpPr>
            <a:spLocks noChangeArrowheads="1"/>
          </p:cNvSpPr>
          <p:nvPr/>
        </p:nvSpPr>
        <p:spPr bwMode="auto">
          <a:xfrm>
            <a:off x="4800600" y="1447800"/>
            <a:ext cx="4114800" cy="304800"/>
          </a:xfrm>
          <a:prstGeom prst="roundRect">
            <a:avLst>
              <a:gd name="adj" fmla="val 16667"/>
            </a:avLst>
          </a:prstGeom>
          <a:noFill/>
          <a:ln w="38100" cmpd="dbl">
            <a:solidFill>
              <a:srgbClr val="FF0000"/>
            </a:solidFill>
            <a:round/>
            <a:headEnd/>
            <a:tailEnd/>
          </a:ln>
        </p:spPr>
        <p:txBody>
          <a:bodyPr wrap="none" anchor="ctr"/>
          <a:lstStyle/>
          <a:p>
            <a:endParaRPr lang="ru-RU" sz="1800">
              <a:solidFill>
                <a:srgbClr val="003366"/>
              </a:solidFill>
              <a:latin typeface="Times New Roman" pitchFamily="18" charset="0"/>
            </a:endParaRPr>
          </a:p>
        </p:txBody>
      </p:sp>
      <p:sp>
        <p:nvSpPr>
          <p:cNvPr id="43022" name="AutoShape 14"/>
          <p:cNvSpPr>
            <a:spLocks noChangeArrowheads="1"/>
          </p:cNvSpPr>
          <p:nvPr/>
        </p:nvSpPr>
        <p:spPr bwMode="auto">
          <a:xfrm>
            <a:off x="4876800" y="3733800"/>
            <a:ext cx="4114800" cy="304800"/>
          </a:xfrm>
          <a:prstGeom prst="roundRect">
            <a:avLst>
              <a:gd name="adj" fmla="val 16667"/>
            </a:avLst>
          </a:prstGeom>
          <a:noFill/>
          <a:ln w="38100" cmpd="dbl">
            <a:solidFill>
              <a:srgbClr val="FF0000"/>
            </a:solidFill>
            <a:round/>
            <a:headEnd/>
            <a:tailEnd/>
          </a:ln>
        </p:spPr>
        <p:txBody>
          <a:bodyPr wrap="none" anchor="ctr"/>
          <a:lstStyle/>
          <a:p>
            <a:endParaRPr lang="ru-RU" sz="1800">
              <a:solidFill>
                <a:srgbClr val="003366"/>
              </a:solidFill>
              <a:latin typeface="Times New Roman" pitchFamily="18" charset="0"/>
            </a:endParaRPr>
          </a:p>
        </p:txBody>
      </p:sp>
      <p:sp>
        <p:nvSpPr>
          <p:cNvPr id="43024" name="AutoShape 16"/>
          <p:cNvSpPr>
            <a:spLocks noChangeArrowheads="1"/>
          </p:cNvSpPr>
          <p:nvPr/>
        </p:nvSpPr>
        <p:spPr bwMode="auto">
          <a:xfrm>
            <a:off x="4876800" y="5105400"/>
            <a:ext cx="4114800" cy="457200"/>
          </a:xfrm>
          <a:prstGeom prst="roundRect">
            <a:avLst>
              <a:gd name="adj" fmla="val 16667"/>
            </a:avLst>
          </a:prstGeom>
          <a:noFill/>
          <a:ln w="38100" cmpd="dbl">
            <a:solidFill>
              <a:srgbClr val="FF0000"/>
            </a:solidFill>
            <a:round/>
            <a:headEnd/>
            <a:tailEnd/>
          </a:ln>
        </p:spPr>
        <p:txBody>
          <a:bodyPr wrap="none" anchor="ctr"/>
          <a:lstStyle/>
          <a:p>
            <a:endParaRPr lang="ru-RU" sz="1800">
              <a:solidFill>
                <a:srgbClr val="003366"/>
              </a:solidFill>
              <a:latin typeface="Times New Roman" pitchFamily="18" charset="0"/>
            </a:endParaRP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animBg="1"/>
      <p:bldP spid="43015" grpId="0" animBg="1"/>
      <p:bldP spid="43019" grpId="0" animBg="1"/>
      <p:bldP spid="43022" grpId="0" animBg="1"/>
      <p:bldP spid="4302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260350"/>
            <a:ext cx="8229600" cy="654050"/>
          </a:xfrm>
        </p:spPr>
        <p:txBody>
          <a:bodyPr/>
          <a:lstStyle/>
          <a:p>
            <a:pPr eaLnBrk="1" hangingPunct="1">
              <a:defRPr/>
            </a:pPr>
            <a:r>
              <a:rPr lang="ru-RU" sz="3200"/>
              <a:t>Физическая структура жесткого диска</a:t>
            </a:r>
          </a:p>
        </p:txBody>
      </p:sp>
      <p:sp>
        <p:nvSpPr>
          <p:cNvPr id="16389" name="Rectangle 5"/>
          <p:cNvSpPr>
            <a:spLocks noGrp="1" noChangeArrowheads="1"/>
          </p:cNvSpPr>
          <p:nvPr>
            <p:ph type="body" sz="half" idx="2"/>
          </p:nvPr>
        </p:nvSpPr>
        <p:spPr>
          <a:xfrm>
            <a:off x="457200" y="4524375"/>
            <a:ext cx="8229600" cy="1724025"/>
          </a:xfrm>
        </p:spPr>
        <p:txBody>
          <a:bodyPr/>
          <a:lstStyle/>
          <a:p>
            <a:pPr eaLnBrk="1" hangingPunct="1">
              <a:buFont typeface="Wingdings" pitchFamily="2" charset="2"/>
              <a:buNone/>
              <a:defRPr/>
            </a:pPr>
            <a:r>
              <a:rPr lang="ru-RU" sz="2400"/>
              <a:t>	Общая емкость диска (</a:t>
            </a:r>
            <a:r>
              <a:rPr lang="en-US" sz="2400"/>
              <a:t>V</a:t>
            </a:r>
            <a:r>
              <a:rPr lang="ru-RU" sz="2400"/>
              <a:t>)</a:t>
            </a:r>
            <a:r>
              <a:rPr lang="en-US" sz="2400"/>
              <a:t>:</a:t>
            </a:r>
          </a:p>
          <a:p>
            <a:pPr algn="ctr" eaLnBrk="1" hangingPunct="1">
              <a:buFont typeface="Wingdings" pitchFamily="2" charset="2"/>
              <a:buNone/>
              <a:defRPr/>
            </a:pPr>
            <a:r>
              <a:rPr lang="en-US" sz="2400" b="1"/>
              <a:t>V = C · S · Vs · H</a:t>
            </a:r>
            <a:r>
              <a:rPr lang="en-US" sz="2400"/>
              <a:t> ,</a:t>
            </a:r>
          </a:p>
          <a:p>
            <a:pPr eaLnBrk="1" hangingPunct="1">
              <a:buFont typeface="Wingdings" pitchFamily="2" charset="2"/>
              <a:buNone/>
              <a:defRPr/>
            </a:pPr>
            <a:r>
              <a:rPr lang="ru-RU" sz="2400"/>
              <a:t>	</a:t>
            </a:r>
            <a:r>
              <a:rPr lang="en-US" sz="2400"/>
              <a:t>C – </a:t>
            </a:r>
            <a:r>
              <a:rPr lang="ru-RU" sz="2400"/>
              <a:t>число цилиндров; </a:t>
            </a:r>
            <a:r>
              <a:rPr lang="en-US" sz="2400"/>
              <a:t>S</a:t>
            </a:r>
            <a:r>
              <a:rPr lang="ru-RU" sz="2400"/>
              <a:t> – кол-во секторов </a:t>
            </a:r>
            <a:r>
              <a:rPr lang="en-US" sz="2400"/>
              <a:t> </a:t>
            </a:r>
            <a:r>
              <a:rPr lang="ru-RU" sz="2400"/>
              <a:t>на дорожке; </a:t>
            </a:r>
            <a:br>
              <a:rPr lang="ru-RU" sz="2400"/>
            </a:br>
            <a:r>
              <a:rPr lang="en-US" sz="2400"/>
              <a:t>Vs –</a:t>
            </a:r>
            <a:r>
              <a:rPr lang="ru-RU" sz="2400"/>
              <a:t> размер 1 сектора; </a:t>
            </a:r>
            <a:r>
              <a:rPr lang="en-US" sz="2400"/>
              <a:t>H – </a:t>
            </a:r>
            <a:r>
              <a:rPr lang="ru-RU" sz="2400"/>
              <a:t>число головок.</a:t>
            </a:r>
          </a:p>
        </p:txBody>
      </p:sp>
      <p:grpSp>
        <p:nvGrpSpPr>
          <p:cNvPr id="16399" name="Group 15"/>
          <p:cNvGrpSpPr>
            <a:grpSpLocks/>
          </p:cNvGrpSpPr>
          <p:nvPr/>
        </p:nvGrpSpPr>
        <p:grpSpPr bwMode="auto">
          <a:xfrm>
            <a:off x="685800" y="1371600"/>
            <a:ext cx="8107363" cy="3238500"/>
            <a:chOff x="432" y="864"/>
            <a:chExt cx="5107" cy="2040"/>
          </a:xfrm>
        </p:grpSpPr>
        <p:pic>
          <p:nvPicPr>
            <p:cNvPr id="120854" name="Picture 9" descr="C:\Users\1\Desktop\рисунок\Без имени-1.gif"/>
            <p:cNvPicPr>
              <a:picLocks noChangeAspect="1" noChangeArrowheads="1"/>
            </p:cNvPicPr>
            <p:nvPr/>
          </p:nvPicPr>
          <p:blipFill>
            <a:blip r:embed="rId2"/>
            <a:srcRect/>
            <a:stretch>
              <a:fillRect/>
            </a:stretch>
          </p:blipFill>
          <p:spPr bwMode="auto">
            <a:xfrm>
              <a:off x="1968" y="864"/>
              <a:ext cx="3571" cy="2040"/>
            </a:xfrm>
            <a:prstGeom prst="rect">
              <a:avLst/>
            </a:prstGeom>
            <a:noFill/>
            <a:ln w="9525">
              <a:noFill/>
              <a:miter lim="800000"/>
              <a:headEnd/>
              <a:tailEnd/>
            </a:ln>
          </p:spPr>
        </p:pic>
        <p:sp>
          <p:nvSpPr>
            <p:cNvPr id="120855" name="AutoShape 11"/>
            <p:cNvSpPr>
              <a:spLocks/>
            </p:cNvSpPr>
            <p:nvPr/>
          </p:nvSpPr>
          <p:spPr bwMode="auto">
            <a:xfrm>
              <a:off x="432" y="960"/>
              <a:ext cx="1440" cy="1440"/>
            </a:xfrm>
            <a:prstGeom prst="accentCallout1">
              <a:avLst>
                <a:gd name="adj1" fmla="val 5000"/>
                <a:gd name="adj2" fmla="val 103333"/>
                <a:gd name="adj3" fmla="val 35486"/>
                <a:gd name="adj4" fmla="val 186736"/>
              </a:avLst>
            </a:prstGeom>
            <a:solidFill>
              <a:schemeClr val="accent1"/>
            </a:solidFill>
            <a:ln w="9525">
              <a:solidFill>
                <a:schemeClr val="tx1"/>
              </a:solidFill>
              <a:miter lim="800000"/>
              <a:headEnd/>
              <a:tailEnd/>
            </a:ln>
          </p:spPr>
          <p:txBody>
            <a:bodyPr/>
            <a:lstStyle/>
            <a:p>
              <a:pPr algn="ctr"/>
              <a:r>
                <a:rPr lang="ru-RU" sz="1800" b="1">
                  <a:solidFill>
                    <a:srgbClr val="003366"/>
                  </a:solidFill>
                  <a:latin typeface="Times New Roman" pitchFamily="18" charset="0"/>
                </a:rPr>
                <a:t>Жесткий диск</a:t>
              </a:r>
              <a:r>
                <a:rPr lang="ru-RU" sz="1800">
                  <a:solidFill>
                    <a:srgbClr val="003366"/>
                  </a:solidFill>
                  <a:latin typeface="Times New Roman" pitchFamily="18" charset="0"/>
                </a:rPr>
                <a:t> – это «слоеный пирог» из нескольких дисков.</a:t>
              </a:r>
            </a:p>
            <a:p>
              <a:pPr algn="ctr"/>
              <a:r>
                <a:rPr lang="ru-RU" sz="1800">
                  <a:solidFill>
                    <a:srgbClr val="003366"/>
                  </a:solidFill>
                  <a:latin typeface="Times New Roman" pitchFamily="18" charset="0"/>
                </a:rPr>
                <a:t>Каждая рабочая поверхность диска обслуживается отдельной магнитной головкой.</a:t>
              </a:r>
            </a:p>
          </p:txBody>
        </p:sp>
      </p:grpSp>
      <p:grpSp>
        <p:nvGrpSpPr>
          <p:cNvPr id="16401" name="Group 17"/>
          <p:cNvGrpSpPr>
            <a:grpSpLocks/>
          </p:cNvGrpSpPr>
          <p:nvPr/>
        </p:nvGrpSpPr>
        <p:grpSpPr bwMode="auto">
          <a:xfrm>
            <a:off x="685800" y="1371600"/>
            <a:ext cx="8110538" cy="3238500"/>
            <a:chOff x="432" y="864"/>
            <a:chExt cx="5109" cy="2040"/>
          </a:xfrm>
        </p:grpSpPr>
        <p:pic>
          <p:nvPicPr>
            <p:cNvPr id="120852" name="Picture 13" descr="C:\Users\1\Desktop\рисунок\Без имени-2.gif"/>
            <p:cNvPicPr>
              <a:picLocks noChangeAspect="1" noChangeArrowheads="1"/>
            </p:cNvPicPr>
            <p:nvPr/>
          </p:nvPicPr>
          <p:blipFill>
            <a:blip r:embed="rId3"/>
            <a:srcRect/>
            <a:stretch>
              <a:fillRect/>
            </a:stretch>
          </p:blipFill>
          <p:spPr bwMode="auto">
            <a:xfrm>
              <a:off x="1968" y="864"/>
              <a:ext cx="3573" cy="2040"/>
            </a:xfrm>
            <a:prstGeom prst="rect">
              <a:avLst/>
            </a:prstGeom>
            <a:noFill/>
            <a:ln w="9525">
              <a:noFill/>
              <a:miter lim="800000"/>
              <a:headEnd/>
              <a:tailEnd/>
            </a:ln>
          </p:spPr>
        </p:pic>
        <p:sp>
          <p:nvSpPr>
            <p:cNvPr id="120853" name="AutoShape 12"/>
            <p:cNvSpPr>
              <a:spLocks/>
            </p:cNvSpPr>
            <p:nvPr/>
          </p:nvSpPr>
          <p:spPr bwMode="auto">
            <a:xfrm>
              <a:off x="432" y="864"/>
              <a:ext cx="1396" cy="1373"/>
            </a:xfrm>
            <a:prstGeom prst="accentCallout1">
              <a:avLst>
                <a:gd name="adj1" fmla="val 5245"/>
                <a:gd name="adj2" fmla="val 103440"/>
                <a:gd name="adj3" fmla="val 43264"/>
                <a:gd name="adj4" fmla="val 196634"/>
              </a:avLst>
            </a:prstGeom>
            <a:solidFill>
              <a:schemeClr val="accent1"/>
            </a:solidFill>
            <a:ln w="9525">
              <a:solidFill>
                <a:schemeClr val="tx1"/>
              </a:solidFill>
              <a:miter lim="800000"/>
              <a:headEnd/>
              <a:tailEnd/>
            </a:ln>
          </p:spPr>
          <p:txBody>
            <a:bodyPr/>
            <a:lstStyle/>
            <a:p>
              <a:pPr algn="ctr"/>
              <a:r>
                <a:rPr lang="ru-RU" sz="1800" b="1" dirty="0">
                  <a:solidFill>
                    <a:srgbClr val="003366"/>
                  </a:solidFill>
                  <a:latin typeface="Times New Roman" pitchFamily="18" charset="0"/>
                </a:rPr>
                <a:t>Головка</a:t>
              </a:r>
              <a:r>
                <a:rPr lang="ru-RU" sz="1800" dirty="0">
                  <a:solidFill>
                    <a:srgbClr val="003366"/>
                  </a:solidFill>
                  <a:latin typeface="Times New Roman" pitchFamily="18" charset="0"/>
                </a:rPr>
                <a:t> (</a:t>
              </a:r>
              <a:r>
                <a:rPr lang="en-US" sz="1800" b="1" dirty="0">
                  <a:solidFill>
                    <a:srgbClr val="003366"/>
                  </a:solidFill>
                  <a:latin typeface="Times New Roman" pitchFamily="18" charset="0"/>
                </a:rPr>
                <a:t>head</a:t>
              </a:r>
              <a:r>
                <a:rPr lang="ru-RU" sz="1800" dirty="0">
                  <a:solidFill>
                    <a:srgbClr val="003366"/>
                  </a:solidFill>
                  <a:latin typeface="Times New Roman" pitchFamily="18" charset="0"/>
                </a:rPr>
                <a:t>)</a:t>
              </a:r>
              <a:r>
                <a:rPr lang="en-US" sz="1800" dirty="0">
                  <a:solidFill>
                    <a:srgbClr val="003366"/>
                  </a:solidFill>
                  <a:latin typeface="Times New Roman" pitchFamily="18" charset="0"/>
                </a:rPr>
                <a:t> </a:t>
              </a:r>
              <a:r>
                <a:rPr lang="ru-RU" sz="1800" dirty="0">
                  <a:solidFill>
                    <a:srgbClr val="003366"/>
                  </a:solidFill>
                  <a:latin typeface="Times New Roman" pitchFamily="18" charset="0"/>
                </a:rPr>
                <a:t>или поверхность </a:t>
              </a:r>
              <a:r>
                <a:rPr lang="en-US" sz="1800" dirty="0">
                  <a:solidFill>
                    <a:srgbClr val="003366"/>
                  </a:solidFill>
                  <a:latin typeface="Times New Roman" pitchFamily="18" charset="0"/>
                </a:rPr>
                <a:t>– </a:t>
              </a:r>
              <a:r>
                <a:rPr lang="ru-RU" sz="1800" dirty="0">
                  <a:solidFill>
                    <a:srgbClr val="003366"/>
                  </a:solidFill>
                  <a:latin typeface="Times New Roman" pitchFamily="18" charset="0"/>
                </a:rPr>
                <a:t>часть дискового пространства, соответствующая одной рабочей поверхности.</a:t>
              </a:r>
            </a:p>
          </p:txBody>
        </p:sp>
      </p:grpSp>
      <p:grpSp>
        <p:nvGrpSpPr>
          <p:cNvPr id="16410" name="Group 26"/>
          <p:cNvGrpSpPr>
            <a:grpSpLocks/>
          </p:cNvGrpSpPr>
          <p:nvPr/>
        </p:nvGrpSpPr>
        <p:grpSpPr bwMode="auto">
          <a:xfrm>
            <a:off x="762000" y="1371600"/>
            <a:ext cx="8034338" cy="3240088"/>
            <a:chOff x="480" y="864"/>
            <a:chExt cx="5061" cy="2041"/>
          </a:xfrm>
        </p:grpSpPr>
        <p:pic>
          <p:nvPicPr>
            <p:cNvPr id="120847" name="Picture 18" descr="C:\Users\1\Desktop\рисунок\Без имени-3.gif"/>
            <p:cNvPicPr>
              <a:picLocks noChangeAspect="1" noChangeArrowheads="1"/>
            </p:cNvPicPr>
            <p:nvPr/>
          </p:nvPicPr>
          <p:blipFill>
            <a:blip r:embed="rId4"/>
            <a:srcRect/>
            <a:stretch>
              <a:fillRect/>
            </a:stretch>
          </p:blipFill>
          <p:spPr bwMode="auto">
            <a:xfrm>
              <a:off x="1968" y="864"/>
              <a:ext cx="3573" cy="2041"/>
            </a:xfrm>
            <a:prstGeom prst="rect">
              <a:avLst/>
            </a:prstGeom>
            <a:noFill/>
            <a:ln w="9525">
              <a:noFill/>
              <a:miter lim="800000"/>
              <a:headEnd/>
              <a:tailEnd/>
            </a:ln>
          </p:spPr>
        </p:pic>
        <p:sp>
          <p:nvSpPr>
            <p:cNvPr id="120848" name="AutoShape 19"/>
            <p:cNvSpPr>
              <a:spLocks/>
            </p:cNvSpPr>
            <p:nvPr/>
          </p:nvSpPr>
          <p:spPr bwMode="auto">
            <a:xfrm>
              <a:off x="480" y="1018"/>
              <a:ext cx="1340" cy="854"/>
            </a:xfrm>
            <a:prstGeom prst="accentCallout1">
              <a:avLst>
                <a:gd name="adj1" fmla="val 8431"/>
                <a:gd name="adj2" fmla="val 103583"/>
                <a:gd name="adj3" fmla="val 61241"/>
                <a:gd name="adj4" fmla="val 123356"/>
              </a:avLst>
            </a:prstGeom>
            <a:solidFill>
              <a:schemeClr val="accent1"/>
            </a:solidFill>
            <a:ln w="9525">
              <a:solidFill>
                <a:schemeClr val="tx1"/>
              </a:solidFill>
              <a:miter lim="800000"/>
              <a:headEnd/>
              <a:tailEnd/>
            </a:ln>
          </p:spPr>
          <p:txBody>
            <a:bodyPr/>
            <a:lstStyle/>
            <a:p>
              <a:pPr algn="ctr"/>
              <a:r>
                <a:rPr lang="ru-RU" sz="1800">
                  <a:solidFill>
                    <a:srgbClr val="003366"/>
                  </a:solidFill>
                  <a:latin typeface="Times New Roman" pitchFamily="18" charset="0"/>
                </a:rPr>
                <a:t>Поверхность диска разделена на концентрические </a:t>
              </a:r>
              <a:r>
                <a:rPr lang="ru-RU" sz="1800" b="1">
                  <a:solidFill>
                    <a:srgbClr val="003366"/>
                  </a:solidFill>
                  <a:latin typeface="Times New Roman" pitchFamily="18" charset="0"/>
                </a:rPr>
                <a:t>дорожки</a:t>
              </a:r>
              <a:r>
                <a:rPr lang="ru-RU" sz="1800">
                  <a:solidFill>
                    <a:srgbClr val="003366"/>
                  </a:solidFill>
                  <a:latin typeface="Times New Roman" pitchFamily="18" charset="0"/>
                </a:rPr>
                <a:t> (</a:t>
              </a:r>
              <a:r>
                <a:rPr lang="en-US" sz="1800" b="1">
                  <a:solidFill>
                    <a:srgbClr val="003366"/>
                  </a:solidFill>
                  <a:latin typeface="Times New Roman" pitchFamily="18" charset="0"/>
                </a:rPr>
                <a:t>track</a:t>
              </a:r>
              <a:r>
                <a:rPr lang="ru-RU" sz="1800">
                  <a:solidFill>
                    <a:srgbClr val="003366"/>
                  </a:solidFill>
                  <a:latin typeface="Times New Roman" pitchFamily="18" charset="0"/>
                </a:rPr>
                <a:t>)</a:t>
              </a:r>
              <a:r>
                <a:rPr lang="en-US" sz="1800">
                  <a:solidFill>
                    <a:srgbClr val="003366"/>
                  </a:solidFill>
                  <a:latin typeface="Times New Roman" pitchFamily="18" charset="0"/>
                </a:rPr>
                <a:t>.</a:t>
              </a:r>
              <a:endParaRPr lang="ru-RU" sz="1800">
                <a:solidFill>
                  <a:srgbClr val="003366"/>
                </a:solidFill>
                <a:latin typeface="Times New Roman" pitchFamily="18" charset="0"/>
              </a:endParaRPr>
            </a:p>
          </p:txBody>
        </p:sp>
        <p:sp>
          <p:nvSpPr>
            <p:cNvPr id="120849" name="Line 21"/>
            <p:cNvSpPr>
              <a:spLocks noChangeShapeType="1"/>
            </p:cNvSpPr>
            <p:nvPr/>
          </p:nvSpPr>
          <p:spPr bwMode="auto">
            <a:xfrm>
              <a:off x="1872" y="1104"/>
              <a:ext cx="432" cy="336"/>
            </a:xfrm>
            <a:prstGeom prst="line">
              <a:avLst/>
            </a:prstGeom>
            <a:noFill/>
            <a:ln w="9525">
              <a:solidFill>
                <a:schemeClr val="tx1"/>
              </a:solidFill>
              <a:round/>
              <a:headEnd/>
              <a:tailEnd/>
            </a:ln>
          </p:spPr>
          <p:txBody>
            <a:bodyPr/>
            <a:lstStyle/>
            <a:p>
              <a:endParaRPr lang="ru-RU"/>
            </a:p>
          </p:txBody>
        </p:sp>
        <p:sp>
          <p:nvSpPr>
            <p:cNvPr id="120850" name="Line 23"/>
            <p:cNvSpPr>
              <a:spLocks noChangeShapeType="1"/>
            </p:cNvSpPr>
            <p:nvPr/>
          </p:nvSpPr>
          <p:spPr bwMode="auto">
            <a:xfrm>
              <a:off x="1872" y="1104"/>
              <a:ext cx="672" cy="240"/>
            </a:xfrm>
            <a:prstGeom prst="line">
              <a:avLst/>
            </a:prstGeom>
            <a:noFill/>
            <a:ln w="9525">
              <a:solidFill>
                <a:schemeClr val="tx1"/>
              </a:solidFill>
              <a:round/>
              <a:headEnd/>
              <a:tailEnd/>
            </a:ln>
          </p:spPr>
          <p:txBody>
            <a:bodyPr/>
            <a:lstStyle/>
            <a:p>
              <a:endParaRPr lang="ru-RU"/>
            </a:p>
          </p:txBody>
        </p:sp>
        <p:sp>
          <p:nvSpPr>
            <p:cNvPr id="120851" name="Line 25"/>
            <p:cNvSpPr>
              <a:spLocks noChangeShapeType="1"/>
            </p:cNvSpPr>
            <p:nvPr/>
          </p:nvSpPr>
          <p:spPr bwMode="auto">
            <a:xfrm>
              <a:off x="1872" y="1104"/>
              <a:ext cx="960" cy="144"/>
            </a:xfrm>
            <a:prstGeom prst="line">
              <a:avLst/>
            </a:prstGeom>
            <a:noFill/>
            <a:ln w="9525">
              <a:solidFill>
                <a:schemeClr val="tx1"/>
              </a:solidFill>
              <a:round/>
              <a:headEnd/>
              <a:tailEnd/>
            </a:ln>
          </p:spPr>
          <p:txBody>
            <a:bodyPr/>
            <a:lstStyle/>
            <a:p>
              <a:endParaRPr lang="ru-RU"/>
            </a:p>
          </p:txBody>
        </p:sp>
      </p:grpSp>
      <p:grpSp>
        <p:nvGrpSpPr>
          <p:cNvPr id="16417" name="Group 33"/>
          <p:cNvGrpSpPr>
            <a:grpSpLocks/>
          </p:cNvGrpSpPr>
          <p:nvPr/>
        </p:nvGrpSpPr>
        <p:grpSpPr bwMode="auto">
          <a:xfrm>
            <a:off x="533400" y="1371600"/>
            <a:ext cx="8262938" cy="3240088"/>
            <a:chOff x="336" y="864"/>
            <a:chExt cx="5205" cy="2041"/>
          </a:xfrm>
        </p:grpSpPr>
        <p:pic>
          <p:nvPicPr>
            <p:cNvPr id="120843" name="Picture 27" descr="C:\Users\1\Desktop\рисунок\Без имени-4.gif"/>
            <p:cNvPicPr>
              <a:picLocks noChangeAspect="1" noChangeArrowheads="1"/>
            </p:cNvPicPr>
            <p:nvPr/>
          </p:nvPicPr>
          <p:blipFill>
            <a:blip r:embed="rId5"/>
            <a:srcRect/>
            <a:stretch>
              <a:fillRect/>
            </a:stretch>
          </p:blipFill>
          <p:spPr bwMode="auto">
            <a:xfrm>
              <a:off x="1968" y="864"/>
              <a:ext cx="3573" cy="2041"/>
            </a:xfrm>
            <a:prstGeom prst="rect">
              <a:avLst/>
            </a:prstGeom>
            <a:noFill/>
            <a:ln w="9525">
              <a:noFill/>
              <a:miter lim="800000"/>
              <a:headEnd/>
              <a:tailEnd/>
            </a:ln>
          </p:spPr>
        </p:pic>
        <p:sp>
          <p:nvSpPr>
            <p:cNvPr id="120844" name="AutoShape 28"/>
            <p:cNvSpPr>
              <a:spLocks/>
            </p:cNvSpPr>
            <p:nvPr/>
          </p:nvSpPr>
          <p:spPr bwMode="auto">
            <a:xfrm>
              <a:off x="336" y="1296"/>
              <a:ext cx="1488" cy="1304"/>
            </a:xfrm>
            <a:prstGeom prst="accentCallout1">
              <a:avLst>
                <a:gd name="adj1" fmla="val 16565"/>
                <a:gd name="adj2" fmla="val 103227"/>
                <a:gd name="adj3" fmla="val 16565"/>
                <a:gd name="adj4" fmla="val 119356"/>
              </a:avLst>
            </a:prstGeom>
            <a:solidFill>
              <a:schemeClr val="accent1"/>
            </a:solidFill>
            <a:ln w="9525">
              <a:solidFill>
                <a:schemeClr val="tx1"/>
              </a:solidFill>
              <a:miter lim="800000"/>
              <a:headEnd/>
              <a:tailEnd/>
            </a:ln>
          </p:spPr>
          <p:txBody>
            <a:bodyPr/>
            <a:lstStyle/>
            <a:p>
              <a:pPr algn="ctr"/>
              <a:r>
                <a:rPr lang="ru-RU" sz="1800" dirty="0">
                  <a:solidFill>
                    <a:srgbClr val="003366"/>
                  </a:solidFill>
                  <a:latin typeface="Times New Roman" pitchFamily="18" charset="0"/>
                </a:rPr>
                <a:t>Совокупность дорожек, одинаково удаленных от центра на всех рабочих поверхностях дисков образует </a:t>
              </a:r>
              <a:r>
                <a:rPr lang="ru-RU" sz="1800" b="1" dirty="0">
                  <a:solidFill>
                    <a:srgbClr val="003366"/>
                  </a:solidFill>
                  <a:latin typeface="Times New Roman" pitchFamily="18" charset="0"/>
                </a:rPr>
                <a:t>цилиндр</a:t>
              </a:r>
              <a:r>
                <a:rPr lang="ru-RU" sz="1800" dirty="0">
                  <a:solidFill>
                    <a:srgbClr val="003366"/>
                  </a:solidFill>
                  <a:latin typeface="Times New Roman" pitchFamily="18" charset="0"/>
                </a:rPr>
                <a:t> (</a:t>
              </a:r>
              <a:r>
                <a:rPr lang="en-US" sz="1800" b="1" dirty="0">
                  <a:solidFill>
                    <a:srgbClr val="003366"/>
                  </a:solidFill>
                  <a:latin typeface="Times New Roman" pitchFamily="18" charset="0"/>
                </a:rPr>
                <a:t>cylinder</a:t>
              </a:r>
              <a:r>
                <a:rPr lang="ru-RU" sz="1800" dirty="0">
                  <a:solidFill>
                    <a:srgbClr val="003366"/>
                  </a:solidFill>
                  <a:latin typeface="Times New Roman" pitchFamily="18" charset="0"/>
                </a:rPr>
                <a:t>).</a:t>
              </a:r>
            </a:p>
          </p:txBody>
        </p:sp>
        <p:sp>
          <p:nvSpPr>
            <p:cNvPr id="120845" name="Line 30"/>
            <p:cNvSpPr>
              <a:spLocks noChangeShapeType="1"/>
            </p:cNvSpPr>
            <p:nvPr/>
          </p:nvSpPr>
          <p:spPr bwMode="auto">
            <a:xfrm>
              <a:off x="1872" y="2016"/>
              <a:ext cx="336" cy="0"/>
            </a:xfrm>
            <a:prstGeom prst="line">
              <a:avLst/>
            </a:prstGeom>
            <a:noFill/>
            <a:ln w="9525">
              <a:solidFill>
                <a:schemeClr val="tx1"/>
              </a:solidFill>
              <a:round/>
              <a:headEnd/>
              <a:tailEnd/>
            </a:ln>
          </p:spPr>
          <p:txBody>
            <a:bodyPr/>
            <a:lstStyle/>
            <a:p>
              <a:endParaRPr lang="ru-RU"/>
            </a:p>
          </p:txBody>
        </p:sp>
        <p:sp>
          <p:nvSpPr>
            <p:cNvPr id="120846" name="Line 32"/>
            <p:cNvSpPr>
              <a:spLocks noChangeShapeType="1"/>
            </p:cNvSpPr>
            <p:nvPr/>
          </p:nvSpPr>
          <p:spPr bwMode="auto">
            <a:xfrm>
              <a:off x="1872" y="2400"/>
              <a:ext cx="384" cy="0"/>
            </a:xfrm>
            <a:prstGeom prst="line">
              <a:avLst/>
            </a:prstGeom>
            <a:noFill/>
            <a:ln w="9525">
              <a:solidFill>
                <a:schemeClr val="tx1"/>
              </a:solidFill>
              <a:round/>
              <a:headEnd/>
              <a:tailEnd/>
            </a:ln>
          </p:spPr>
          <p:txBody>
            <a:bodyPr/>
            <a:lstStyle/>
            <a:p>
              <a:endParaRPr lang="ru-RU"/>
            </a:p>
          </p:txBody>
        </p:sp>
      </p:grpSp>
      <p:grpSp>
        <p:nvGrpSpPr>
          <p:cNvPr id="16420" name="Group 36"/>
          <p:cNvGrpSpPr>
            <a:grpSpLocks/>
          </p:cNvGrpSpPr>
          <p:nvPr/>
        </p:nvGrpSpPr>
        <p:grpSpPr bwMode="auto">
          <a:xfrm>
            <a:off x="685800" y="1371600"/>
            <a:ext cx="8110538" cy="3240088"/>
            <a:chOff x="432" y="864"/>
            <a:chExt cx="5109" cy="2041"/>
          </a:xfrm>
        </p:grpSpPr>
        <p:pic>
          <p:nvPicPr>
            <p:cNvPr id="120841" name="Picture 34" descr="C:\Users\1\Desktop\рисунок\Без имени-5.gif"/>
            <p:cNvPicPr>
              <a:picLocks noChangeAspect="1" noChangeArrowheads="1"/>
            </p:cNvPicPr>
            <p:nvPr/>
          </p:nvPicPr>
          <p:blipFill>
            <a:blip r:embed="rId6"/>
            <a:srcRect/>
            <a:stretch>
              <a:fillRect/>
            </a:stretch>
          </p:blipFill>
          <p:spPr bwMode="auto">
            <a:xfrm>
              <a:off x="1968" y="864"/>
              <a:ext cx="3573" cy="2041"/>
            </a:xfrm>
            <a:prstGeom prst="rect">
              <a:avLst/>
            </a:prstGeom>
            <a:noFill/>
            <a:ln w="9525">
              <a:noFill/>
              <a:miter lim="800000"/>
              <a:headEnd/>
              <a:tailEnd/>
            </a:ln>
          </p:spPr>
        </p:pic>
        <p:sp>
          <p:nvSpPr>
            <p:cNvPr id="120842" name="AutoShape 35"/>
            <p:cNvSpPr>
              <a:spLocks/>
            </p:cNvSpPr>
            <p:nvPr/>
          </p:nvSpPr>
          <p:spPr bwMode="auto">
            <a:xfrm>
              <a:off x="432" y="893"/>
              <a:ext cx="1380" cy="1651"/>
            </a:xfrm>
            <a:prstGeom prst="accentCallout1">
              <a:avLst>
                <a:gd name="adj1" fmla="val 4361"/>
                <a:gd name="adj2" fmla="val 103477"/>
                <a:gd name="adj3" fmla="val 39731"/>
                <a:gd name="adj4" fmla="val 122681"/>
              </a:avLst>
            </a:prstGeom>
            <a:solidFill>
              <a:schemeClr val="accent1"/>
            </a:solidFill>
            <a:ln w="9525">
              <a:solidFill>
                <a:schemeClr val="tx1"/>
              </a:solidFill>
              <a:miter lim="800000"/>
              <a:headEnd/>
              <a:tailEnd/>
            </a:ln>
          </p:spPr>
          <p:txBody>
            <a:bodyPr/>
            <a:lstStyle/>
            <a:p>
              <a:pPr algn="ctr"/>
              <a:r>
                <a:rPr lang="ru-RU" sz="1800" b="1" dirty="0">
                  <a:solidFill>
                    <a:srgbClr val="003366"/>
                  </a:solidFill>
                  <a:latin typeface="Times New Roman" pitchFamily="18" charset="0"/>
                </a:rPr>
                <a:t>Сектор</a:t>
              </a:r>
              <a:r>
                <a:rPr lang="ru-RU" sz="1800" dirty="0">
                  <a:solidFill>
                    <a:srgbClr val="003366"/>
                  </a:solidFill>
                  <a:latin typeface="Times New Roman" pitchFamily="18" charset="0"/>
                </a:rPr>
                <a:t> (</a:t>
              </a:r>
              <a:r>
                <a:rPr lang="en-US" sz="1800" b="1" dirty="0">
                  <a:solidFill>
                    <a:srgbClr val="003366"/>
                  </a:solidFill>
                  <a:latin typeface="Times New Roman" pitchFamily="18" charset="0"/>
                </a:rPr>
                <a:t>sector</a:t>
              </a:r>
              <a:r>
                <a:rPr lang="ru-RU" sz="1800" dirty="0">
                  <a:solidFill>
                    <a:srgbClr val="003366"/>
                  </a:solidFill>
                  <a:latin typeface="Times New Roman" pitchFamily="18" charset="0"/>
                </a:rPr>
                <a:t>) – часть дорожки фиксированного размера. </a:t>
              </a:r>
              <a:r>
                <a:rPr lang="ru-RU" sz="1800" b="1" dirty="0">
                  <a:solidFill>
                    <a:srgbClr val="003366"/>
                  </a:solidFill>
                  <a:latin typeface="Times New Roman" pitchFamily="18" charset="0"/>
                </a:rPr>
                <a:t>Сектор</a:t>
              </a:r>
              <a:r>
                <a:rPr lang="ru-RU" sz="1800" dirty="0">
                  <a:solidFill>
                    <a:srgbClr val="003366"/>
                  </a:solidFill>
                  <a:latin typeface="Times New Roman" pitchFamily="18" charset="0"/>
                </a:rPr>
                <a:t> – наименьшая порция данных на диске, имеющая уникальный адрес.</a:t>
              </a:r>
            </a:p>
          </p:txBody>
        </p:sp>
      </p:gr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99"/>
                                        </p:tgtEl>
                                        <p:attrNameLst>
                                          <p:attrName>style.visibility</p:attrName>
                                        </p:attrNameLst>
                                      </p:cBhvr>
                                      <p:to>
                                        <p:strVal val="visible"/>
                                      </p:to>
                                    </p:set>
                                  </p:childTnLst>
                                  <p:subTnLst>
                                    <p:set>
                                      <p:cBhvr override="childStyle">
                                        <p:cTn dur="1" fill="hold" display="0" masterRel="nextClick" afterEffect="1"/>
                                        <p:tgtEl>
                                          <p:spTgt spid="1639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401"/>
                                        </p:tgtEl>
                                        <p:attrNameLst>
                                          <p:attrName>style.visibility</p:attrName>
                                        </p:attrNameLst>
                                      </p:cBhvr>
                                      <p:to>
                                        <p:strVal val="visible"/>
                                      </p:to>
                                    </p:set>
                                  </p:childTnLst>
                                  <p:subTnLst>
                                    <p:set>
                                      <p:cBhvr override="childStyle">
                                        <p:cTn dur="1" fill="hold" display="0" masterRel="nextClick" afterEffect="1"/>
                                        <p:tgtEl>
                                          <p:spTgt spid="16401"/>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410"/>
                                        </p:tgtEl>
                                        <p:attrNameLst>
                                          <p:attrName>style.visibility</p:attrName>
                                        </p:attrNameLst>
                                      </p:cBhvr>
                                      <p:to>
                                        <p:strVal val="visible"/>
                                      </p:to>
                                    </p:set>
                                  </p:childTnLst>
                                  <p:subTnLst>
                                    <p:set>
                                      <p:cBhvr override="childStyle">
                                        <p:cTn dur="1" fill="hold" display="0" masterRel="nextClick" afterEffect="1"/>
                                        <p:tgtEl>
                                          <p:spTgt spid="16410"/>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417"/>
                                        </p:tgtEl>
                                        <p:attrNameLst>
                                          <p:attrName>style.visibility</p:attrName>
                                        </p:attrNameLst>
                                      </p:cBhvr>
                                      <p:to>
                                        <p:strVal val="visible"/>
                                      </p:to>
                                    </p:set>
                                  </p:childTnLst>
                                  <p:subTnLst>
                                    <p:set>
                                      <p:cBhvr override="childStyle">
                                        <p:cTn dur="1" fill="hold" display="0" masterRel="nextClick" afterEffect="1"/>
                                        <p:tgtEl>
                                          <p:spTgt spid="1641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420"/>
                                        </p:tgtEl>
                                        <p:attrNameLst>
                                          <p:attrName>style.visibility</p:attrName>
                                        </p:attrNameLst>
                                      </p:cBhvr>
                                      <p:to>
                                        <p:strVal val="visible"/>
                                      </p:to>
                                    </p:set>
                                  </p:childTnLst>
                                  <p:subTnLst>
                                    <p:set>
                                      <p:cBhvr override="childStyle">
                                        <p:cTn dur="1" fill="hold" display="0" masterRel="nextClick" afterEffect="1"/>
                                        <p:tgtEl>
                                          <p:spTgt spid="164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28600"/>
            <a:ext cx="8229600" cy="685800"/>
          </a:xfrm>
        </p:spPr>
        <p:txBody>
          <a:bodyPr/>
          <a:lstStyle/>
          <a:p>
            <a:pPr eaLnBrk="1" hangingPunct="1">
              <a:defRPr/>
            </a:pPr>
            <a:r>
              <a:rPr lang="ru-RU" sz="3200"/>
              <a:t>Понятие кластера</a:t>
            </a:r>
          </a:p>
        </p:txBody>
      </p:sp>
      <p:sp>
        <p:nvSpPr>
          <p:cNvPr id="121859" name="Text Box 3"/>
          <p:cNvSpPr txBox="1">
            <a:spLocks noChangeArrowheads="1"/>
          </p:cNvSpPr>
          <p:nvPr/>
        </p:nvSpPr>
        <p:spPr bwMode="auto">
          <a:xfrm>
            <a:off x="228600" y="838200"/>
            <a:ext cx="4876800" cy="2400657"/>
          </a:xfrm>
          <a:prstGeom prst="rect">
            <a:avLst/>
          </a:prstGeom>
          <a:noFill/>
          <a:ln w="9525">
            <a:noFill/>
            <a:miter lim="800000"/>
            <a:headEnd/>
            <a:tailEnd/>
          </a:ln>
        </p:spPr>
        <p:txBody>
          <a:bodyPr>
            <a:spAutoFit/>
          </a:bodyPr>
          <a:lstStyle/>
          <a:p>
            <a:pPr>
              <a:spcBef>
                <a:spcPct val="50000"/>
              </a:spcBef>
            </a:pPr>
            <a:r>
              <a:rPr lang="ru-RU" sz="2000" b="1" dirty="0">
                <a:solidFill>
                  <a:srgbClr val="003366"/>
                </a:solidFill>
                <a:latin typeface="Times New Roman" pitchFamily="18" charset="0"/>
              </a:rPr>
              <a:t>Кластер </a:t>
            </a:r>
            <a:r>
              <a:rPr lang="ru-RU" sz="2000" dirty="0">
                <a:solidFill>
                  <a:srgbClr val="003366"/>
                </a:solidFill>
                <a:latin typeface="Times New Roman" pitchFamily="18" charset="0"/>
              </a:rPr>
              <a:t>(</a:t>
            </a:r>
            <a:r>
              <a:rPr lang="en-US" sz="2000" b="1" dirty="0">
                <a:solidFill>
                  <a:srgbClr val="003366"/>
                </a:solidFill>
                <a:latin typeface="Times New Roman" pitchFamily="18" charset="0"/>
              </a:rPr>
              <a:t>cluster</a:t>
            </a:r>
            <a:r>
              <a:rPr lang="ru-RU" sz="2000" dirty="0">
                <a:solidFill>
                  <a:srgbClr val="003366"/>
                </a:solidFill>
                <a:latin typeface="Times New Roman" pitchFamily="18" charset="0"/>
              </a:rPr>
              <a:t>) – это минимальный участок памяти на диске, который может быть выделен файловой системой при создании файла. Файлу выделяется целое число кластеров.</a:t>
            </a:r>
          </a:p>
          <a:p>
            <a:pPr>
              <a:spcBef>
                <a:spcPct val="50000"/>
              </a:spcBef>
            </a:pPr>
            <a:r>
              <a:rPr lang="ru-RU" sz="2000" dirty="0" smtClean="0">
                <a:solidFill>
                  <a:srgbClr val="003366"/>
                </a:solidFill>
                <a:latin typeface="Times New Roman" pitchFamily="18" charset="0"/>
              </a:rPr>
              <a:t>Размер </a:t>
            </a:r>
            <a:r>
              <a:rPr lang="ru-RU" sz="2000" dirty="0">
                <a:solidFill>
                  <a:srgbClr val="003366"/>
                </a:solidFill>
                <a:latin typeface="Times New Roman" pitchFamily="18" charset="0"/>
              </a:rPr>
              <a:t>кластера влияет на эффективность использования дискового пространства.</a:t>
            </a:r>
          </a:p>
        </p:txBody>
      </p:sp>
      <p:sp>
        <p:nvSpPr>
          <p:cNvPr id="121860" name="Text Box 4"/>
          <p:cNvSpPr txBox="1">
            <a:spLocks noChangeArrowheads="1"/>
          </p:cNvSpPr>
          <p:nvPr/>
        </p:nvSpPr>
        <p:spPr bwMode="auto">
          <a:xfrm>
            <a:off x="304800" y="3255633"/>
            <a:ext cx="4343400" cy="2092881"/>
          </a:xfrm>
          <a:prstGeom prst="rect">
            <a:avLst/>
          </a:prstGeom>
          <a:noFill/>
          <a:ln w="9525">
            <a:noFill/>
            <a:miter lim="800000"/>
            <a:headEnd/>
            <a:tailEnd/>
          </a:ln>
        </p:spPr>
        <p:txBody>
          <a:bodyPr>
            <a:spAutoFit/>
          </a:bodyPr>
          <a:lstStyle/>
          <a:p>
            <a:pPr>
              <a:spcBef>
                <a:spcPct val="50000"/>
              </a:spcBef>
            </a:pPr>
            <a:r>
              <a:rPr lang="ru-RU" sz="2000" b="1" i="1" dirty="0">
                <a:solidFill>
                  <a:srgbClr val="003366"/>
                </a:solidFill>
                <a:latin typeface="Times New Roman" pitchFamily="18" charset="0"/>
              </a:rPr>
              <a:t>Пример:</a:t>
            </a:r>
          </a:p>
          <a:p>
            <a:pPr>
              <a:spcBef>
                <a:spcPct val="50000"/>
              </a:spcBef>
            </a:pPr>
            <a:r>
              <a:rPr lang="ru-RU" sz="2000" dirty="0">
                <a:solidFill>
                  <a:srgbClr val="003366"/>
                </a:solidFill>
                <a:latin typeface="Times New Roman" pitchFamily="18" charset="0"/>
              </a:rPr>
              <a:t>Если размер кластера 4Кбайт, это означает, что самый маленький файл (например текст из единственной буквы «Я») будет занимать на диске 4Кбайт.</a:t>
            </a:r>
          </a:p>
        </p:txBody>
      </p:sp>
      <p:pic>
        <p:nvPicPr>
          <p:cNvPr id="121861" name="Picture 6"/>
          <p:cNvPicPr>
            <a:picLocks noChangeAspect="1" noChangeArrowheads="1"/>
          </p:cNvPicPr>
          <p:nvPr/>
        </p:nvPicPr>
        <p:blipFill>
          <a:blip r:embed="rId2"/>
          <a:srcRect/>
          <a:stretch>
            <a:fillRect/>
          </a:stretch>
        </p:blipFill>
        <p:spPr bwMode="auto">
          <a:xfrm>
            <a:off x="5181600" y="1295400"/>
            <a:ext cx="3733800" cy="4886325"/>
          </a:xfrm>
          <a:prstGeom prst="rect">
            <a:avLst/>
          </a:prstGeom>
          <a:noFill/>
          <a:ln w="9525">
            <a:noFill/>
            <a:miter lim="800000"/>
            <a:headEnd/>
            <a:tailEnd/>
          </a:ln>
        </p:spPr>
      </p:pic>
      <p:pic>
        <p:nvPicPr>
          <p:cNvPr id="121862" name="Picture 7"/>
          <p:cNvPicPr>
            <a:picLocks noChangeAspect="1" noChangeArrowheads="1"/>
          </p:cNvPicPr>
          <p:nvPr/>
        </p:nvPicPr>
        <p:blipFill>
          <a:blip r:embed="rId3"/>
          <a:srcRect/>
          <a:stretch>
            <a:fillRect/>
          </a:stretch>
        </p:blipFill>
        <p:spPr bwMode="auto">
          <a:xfrm>
            <a:off x="990600" y="5334000"/>
            <a:ext cx="2724150" cy="1123950"/>
          </a:xfrm>
          <a:prstGeom prst="rect">
            <a:avLst/>
          </a:prstGeom>
          <a:noFill/>
          <a:ln w="9525">
            <a:noFill/>
            <a:miter lim="800000"/>
            <a:headEnd/>
            <a:tailEnd/>
          </a:ln>
        </p:spPr>
      </p:pic>
      <p:sp>
        <p:nvSpPr>
          <p:cNvPr id="121863" name="Oval 8"/>
          <p:cNvSpPr>
            <a:spLocks noChangeArrowheads="1"/>
          </p:cNvSpPr>
          <p:nvPr/>
        </p:nvSpPr>
        <p:spPr bwMode="auto">
          <a:xfrm>
            <a:off x="6019800" y="3276600"/>
            <a:ext cx="990600" cy="228600"/>
          </a:xfrm>
          <a:prstGeom prst="ellipse">
            <a:avLst/>
          </a:prstGeom>
          <a:noFill/>
          <a:ln w="19050">
            <a:solidFill>
              <a:srgbClr val="FF6600"/>
            </a:solidFill>
            <a:round/>
            <a:headEnd/>
            <a:tailEnd/>
          </a:ln>
        </p:spPr>
        <p:txBody>
          <a:bodyPr wrap="none" anchor="ctr"/>
          <a:lstStyle/>
          <a:p>
            <a:endParaRPr lang="ru-RU" sz="1800">
              <a:solidFill>
                <a:srgbClr val="003366"/>
              </a:solidFill>
              <a:latin typeface="Times New Roman" pitchFamily="18" charset="0"/>
            </a:endParaRPr>
          </a:p>
        </p:txBody>
      </p:sp>
      <p:sp>
        <p:nvSpPr>
          <p:cNvPr id="121864" name="Oval 9"/>
          <p:cNvSpPr>
            <a:spLocks noChangeArrowheads="1"/>
          </p:cNvSpPr>
          <p:nvPr/>
        </p:nvSpPr>
        <p:spPr bwMode="auto">
          <a:xfrm>
            <a:off x="6019800" y="3505200"/>
            <a:ext cx="1295400" cy="228600"/>
          </a:xfrm>
          <a:prstGeom prst="ellipse">
            <a:avLst/>
          </a:prstGeom>
          <a:noFill/>
          <a:ln w="19050">
            <a:solidFill>
              <a:srgbClr val="FF6600"/>
            </a:solidFill>
            <a:round/>
            <a:headEnd/>
            <a:tailEnd/>
          </a:ln>
        </p:spPr>
        <p:txBody>
          <a:bodyPr wrap="none" anchor="ctr"/>
          <a:lstStyle/>
          <a:p>
            <a:endParaRPr lang="ru-RU" sz="1800">
              <a:solidFill>
                <a:srgbClr val="003366"/>
              </a:solidFill>
              <a:latin typeface="Times New Roman" pitchFamily="18" charset="0"/>
            </a:endParaRP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8424936" cy="7109639"/>
          </a:xfrm>
          <a:prstGeom prst="rect">
            <a:avLst/>
          </a:prstGeom>
        </p:spPr>
        <p:txBody>
          <a:bodyPr wrap="square">
            <a:spAutoFit/>
          </a:bodyPr>
          <a:lstStyle/>
          <a:p>
            <a:r>
              <a:rPr lang="ru-RU" sz="2400" b="1" dirty="0" smtClean="0">
                <a:solidFill>
                  <a:srgbClr val="C00000"/>
                </a:solidFill>
                <a:latin typeface="+mj-lt"/>
              </a:rPr>
              <a:t>ФАЙЛОВЫЕ СИСТЕМЫ</a:t>
            </a:r>
          </a:p>
          <a:p>
            <a:endParaRPr lang="ru-RU" sz="2400" b="1" dirty="0">
              <a:solidFill>
                <a:srgbClr val="C00000"/>
              </a:solidFill>
              <a:latin typeface="+mj-lt"/>
            </a:endParaRPr>
          </a:p>
          <a:p>
            <a:r>
              <a:rPr lang="ru-RU" sz="2400" b="1" dirty="0" smtClean="0">
                <a:solidFill>
                  <a:srgbClr val="C00000"/>
                </a:solidFill>
                <a:latin typeface="+mj-lt"/>
              </a:rPr>
              <a:t>FAT </a:t>
            </a:r>
            <a:r>
              <a:rPr lang="ru-RU" sz="2400" b="1" dirty="0">
                <a:latin typeface="+mj-lt"/>
              </a:rPr>
              <a:t>(англ. </a:t>
            </a:r>
            <a:r>
              <a:rPr lang="ru-RU" sz="2400" b="1" dirty="0" err="1">
                <a:latin typeface="+mj-lt"/>
              </a:rPr>
              <a:t>File</a:t>
            </a:r>
            <a:r>
              <a:rPr lang="ru-RU" sz="2400" b="1" dirty="0">
                <a:latin typeface="+mj-lt"/>
              </a:rPr>
              <a:t> </a:t>
            </a:r>
            <a:r>
              <a:rPr lang="ru-RU" sz="2400" b="1" dirty="0" err="1">
                <a:latin typeface="+mj-lt"/>
              </a:rPr>
              <a:t>Allocation</a:t>
            </a:r>
            <a:r>
              <a:rPr lang="ru-RU" sz="2400" b="1" dirty="0">
                <a:latin typeface="+mj-lt"/>
              </a:rPr>
              <a:t> </a:t>
            </a:r>
            <a:r>
              <a:rPr lang="ru-RU" sz="2400" b="1" dirty="0" err="1">
                <a:latin typeface="+mj-lt"/>
              </a:rPr>
              <a:t>Table</a:t>
            </a:r>
            <a:r>
              <a:rPr lang="ru-RU" sz="2400" b="1" dirty="0">
                <a:latin typeface="+mj-lt"/>
              </a:rPr>
              <a:t> — «таблица размещения файлов») — классическая архитектура файловой системы, которая из-за своей простоты всё ещё широко используется для </a:t>
            </a:r>
            <a:r>
              <a:rPr lang="ru-RU" sz="2400" b="1" dirty="0" err="1">
                <a:latin typeface="+mj-lt"/>
              </a:rPr>
              <a:t>флеш</a:t>
            </a:r>
            <a:r>
              <a:rPr lang="ru-RU" sz="2400" b="1" dirty="0">
                <a:latin typeface="+mj-lt"/>
              </a:rPr>
              <a:t>-накопителей. В недавнем прошлом использовалась в дискетах, на жёстких дисках и других носителях информации.</a:t>
            </a:r>
          </a:p>
          <a:p>
            <a:pPr algn="ctr"/>
            <a:r>
              <a:rPr lang="ru-RU" sz="2400" b="1" i="1" dirty="0">
                <a:latin typeface="+mj-lt"/>
              </a:rPr>
              <a:t> </a:t>
            </a:r>
            <a:r>
              <a:rPr lang="ru-RU" sz="2400" b="1" i="1" dirty="0" smtClean="0">
                <a:latin typeface="+mj-lt"/>
              </a:rPr>
              <a:t>Разработана </a:t>
            </a:r>
            <a:r>
              <a:rPr lang="ru-RU" sz="2400" b="1" i="1" dirty="0">
                <a:latin typeface="+mj-lt"/>
              </a:rPr>
              <a:t>Биллом Гейтсом и Марком </a:t>
            </a:r>
            <a:r>
              <a:rPr lang="ru-RU" sz="2400" b="1" i="1" dirty="0" err="1">
                <a:latin typeface="+mj-lt"/>
              </a:rPr>
              <a:t>МакДональдом</a:t>
            </a:r>
            <a:r>
              <a:rPr lang="ru-RU" sz="2400" b="1" i="1" dirty="0">
                <a:latin typeface="+mj-lt"/>
              </a:rPr>
              <a:t> (англ.) в 1976—1977 </a:t>
            </a:r>
            <a:r>
              <a:rPr lang="ru-RU" sz="2400" b="1" i="1" dirty="0" smtClean="0">
                <a:latin typeface="+mj-lt"/>
              </a:rPr>
              <a:t>годах. Использовалась </a:t>
            </a:r>
            <a:r>
              <a:rPr lang="ru-RU" sz="2400" b="1" i="1" dirty="0">
                <a:latin typeface="+mj-lt"/>
              </a:rPr>
              <a:t>в качестве основной файловой системы в операционных системах семейств DOS и </a:t>
            </a:r>
            <a:r>
              <a:rPr lang="ru-RU" sz="2400" b="1" i="1" dirty="0" err="1">
                <a:latin typeface="+mj-lt"/>
              </a:rPr>
              <a:t>Windows</a:t>
            </a:r>
            <a:r>
              <a:rPr lang="ru-RU" sz="2400" b="1" i="1" dirty="0">
                <a:latin typeface="+mj-lt"/>
              </a:rPr>
              <a:t> (до версии </a:t>
            </a:r>
            <a:r>
              <a:rPr lang="ru-RU" sz="2400" b="1" i="1" dirty="0" err="1">
                <a:latin typeface="+mj-lt"/>
              </a:rPr>
              <a:t>Windows</a:t>
            </a:r>
            <a:r>
              <a:rPr lang="ru-RU" sz="2400" b="1" i="1" dirty="0">
                <a:latin typeface="+mj-lt"/>
              </a:rPr>
              <a:t> 2000</a:t>
            </a:r>
            <a:r>
              <a:rPr lang="ru-RU" sz="2400" b="1" i="1" dirty="0" smtClean="0">
                <a:latin typeface="+mj-lt"/>
              </a:rPr>
              <a:t>).</a:t>
            </a:r>
          </a:p>
          <a:p>
            <a:endParaRPr lang="ru-RU" sz="2400" b="1" dirty="0">
              <a:latin typeface="+mj-lt"/>
            </a:endParaRPr>
          </a:p>
          <a:p>
            <a:r>
              <a:rPr lang="ru-RU" sz="2400" b="1" dirty="0">
                <a:solidFill>
                  <a:srgbClr val="C00000"/>
                </a:solidFill>
                <a:latin typeface="+mj-lt"/>
              </a:rPr>
              <a:t>NTFS</a:t>
            </a:r>
            <a:r>
              <a:rPr lang="ru-RU" sz="2400" b="1" dirty="0">
                <a:latin typeface="+mj-lt"/>
              </a:rPr>
              <a:t> (от англ. </a:t>
            </a:r>
            <a:r>
              <a:rPr lang="ru-RU" sz="2400" b="1" dirty="0" err="1">
                <a:latin typeface="+mj-lt"/>
              </a:rPr>
              <a:t>New</a:t>
            </a:r>
            <a:r>
              <a:rPr lang="ru-RU" sz="2400" b="1" dirty="0">
                <a:latin typeface="+mj-lt"/>
              </a:rPr>
              <a:t> </a:t>
            </a:r>
            <a:r>
              <a:rPr lang="ru-RU" sz="2400" b="1" dirty="0" err="1">
                <a:latin typeface="+mj-lt"/>
              </a:rPr>
              <a:t>Technology</a:t>
            </a:r>
            <a:r>
              <a:rPr lang="ru-RU" sz="2400" b="1" dirty="0">
                <a:latin typeface="+mj-lt"/>
              </a:rPr>
              <a:t> </a:t>
            </a:r>
            <a:r>
              <a:rPr lang="ru-RU" sz="2400" b="1" dirty="0" err="1">
                <a:latin typeface="+mj-lt"/>
              </a:rPr>
              <a:t>File</a:t>
            </a:r>
            <a:r>
              <a:rPr lang="ru-RU" sz="2400" b="1" dirty="0">
                <a:latin typeface="+mj-lt"/>
              </a:rPr>
              <a:t> </a:t>
            </a:r>
            <a:r>
              <a:rPr lang="ru-RU" sz="2400" b="1" dirty="0" err="1">
                <a:latin typeface="+mj-lt"/>
              </a:rPr>
              <a:t>System</a:t>
            </a:r>
            <a:r>
              <a:rPr lang="ru-RU" sz="2400" b="1" dirty="0">
                <a:latin typeface="+mj-lt"/>
              </a:rPr>
              <a:t> — «файловая система новой технологии») — стандартная файловая система для семейства операционных систем </a:t>
            </a:r>
            <a:r>
              <a:rPr lang="ru-RU" sz="2400" b="1" dirty="0" err="1">
                <a:latin typeface="+mj-lt"/>
              </a:rPr>
              <a:t>Microsoft</a:t>
            </a:r>
            <a:r>
              <a:rPr lang="ru-RU" sz="2400" b="1" dirty="0">
                <a:latin typeface="+mj-lt"/>
              </a:rPr>
              <a:t> </a:t>
            </a:r>
            <a:r>
              <a:rPr lang="ru-RU" sz="2400" b="1" dirty="0" err="1">
                <a:latin typeface="+mj-lt"/>
              </a:rPr>
              <a:t>Windows</a:t>
            </a:r>
            <a:r>
              <a:rPr lang="ru-RU" sz="2400" b="1" dirty="0">
                <a:latin typeface="+mj-lt"/>
              </a:rPr>
              <a:t> NT.</a:t>
            </a:r>
          </a:p>
          <a:p>
            <a:endParaRPr lang="ru-RU" sz="2400" dirty="0">
              <a:latin typeface="+mj-lt"/>
            </a:endParaRPr>
          </a:p>
          <a:p>
            <a:endParaRPr lang="ru-RU" sz="2400" dirty="0">
              <a:latin typeface="+mj-lt"/>
            </a:endParaRPr>
          </a:p>
        </p:txBody>
      </p:sp>
      <p:sp>
        <p:nvSpPr>
          <p:cNvPr id="4" name="Нижний колонтитул 3"/>
          <p:cNvSpPr>
            <a:spLocks noGrp="1"/>
          </p:cNvSpPr>
          <p:nvPr>
            <p:ph type="ftr" sz="quarter" idx="11"/>
          </p:nvPr>
        </p:nvSpPr>
        <p:spPr/>
        <p:txBody>
          <a:bodyPr/>
          <a:lstStyle/>
          <a:p>
            <a:pPr>
              <a:defRPr/>
            </a:pPr>
            <a:r>
              <a:rPr lang="ru-RU" smtClean="0"/>
              <a:t>ваш гид в информатике info-helper.ru</a:t>
            </a:r>
            <a:endParaRPr lang="ru-RU"/>
          </a:p>
        </p:txBody>
      </p:sp>
    </p:spTree>
    <p:extLst>
      <p:ext uri="{BB962C8B-B14F-4D97-AF65-F5344CB8AC3E}">
        <p14:creationId xmlns:p14="http://schemas.microsoft.com/office/powerpoint/2010/main" val="1056206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65125" y="342900"/>
            <a:ext cx="8397875" cy="366713"/>
          </a:xfrm>
          <a:prstGeom prst="rect">
            <a:avLst/>
          </a:prstGeom>
          <a:noFill/>
          <a:ln w="9525">
            <a:noFill/>
            <a:miter lim="800000"/>
            <a:headEnd/>
            <a:tailEnd/>
          </a:ln>
        </p:spPr>
        <p:txBody>
          <a:bodyPr>
            <a:spAutoFit/>
          </a:bodyPr>
          <a:lstStyle/>
          <a:p>
            <a:r>
              <a:rPr lang="ru-RU" sz="1800" b="1">
                <a:solidFill>
                  <a:srgbClr val="003366"/>
                </a:solidFill>
                <a:latin typeface="Times New Roman" pitchFamily="18" charset="0"/>
              </a:rPr>
              <a:t>Минимальный размер кластера в файловых системах </a:t>
            </a:r>
            <a:r>
              <a:rPr lang="en-US" sz="1800" b="1">
                <a:solidFill>
                  <a:srgbClr val="003366"/>
                </a:solidFill>
                <a:latin typeface="Times New Roman" pitchFamily="18" charset="0"/>
              </a:rPr>
              <a:t>FAT:</a:t>
            </a:r>
            <a:endParaRPr lang="ru-RU" sz="1800" b="1">
              <a:solidFill>
                <a:srgbClr val="003366"/>
              </a:solidFill>
              <a:latin typeface="Times New Roman" pitchFamily="18" charset="0"/>
            </a:endParaRPr>
          </a:p>
        </p:txBody>
      </p:sp>
      <p:graphicFrame>
        <p:nvGraphicFramePr>
          <p:cNvPr id="24724" name="Group 148"/>
          <p:cNvGraphicFramePr>
            <a:graphicFrameLocks noGrp="1"/>
          </p:cNvGraphicFramePr>
          <p:nvPr/>
        </p:nvGraphicFramePr>
        <p:xfrm>
          <a:off x="533400" y="685800"/>
          <a:ext cx="7239000" cy="4846320"/>
        </p:xfrm>
        <a:graphic>
          <a:graphicData uri="http://schemas.openxmlformats.org/drawingml/2006/table">
            <a:tbl>
              <a:tblPr/>
              <a:tblGrid>
                <a:gridCol w="2209800"/>
                <a:gridCol w="1600200"/>
                <a:gridCol w="1676400"/>
                <a:gridCol w="1752600"/>
              </a:tblGrid>
              <a:tr h="3048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диска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Размер кластера, Кбайт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74638">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FAT</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FAT16</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FAT32</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 – 32 (</a:t>
                      </a: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Мбайт</a:t>
                      </a:r>
                      <a:r>
                        <a:rPr kumimoji="0" lang="en-US"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512 байт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Не поддерж.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512 байт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32 – 64 (Мбайт)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212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64 – 127 (Мбайт)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212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128 – 255 (Мбайт)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228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256 – 511 (Мбайт)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512 – 1023 (Мбайт)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 – 2 (Гбайт)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 – 8 (Гбайт)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 – 16 (Гбайт)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 – 32 (Гбайт)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Более 32 Гбайт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sp>
        <p:nvSpPr>
          <p:cNvPr id="122941" name="Text Box 149"/>
          <p:cNvSpPr txBox="1">
            <a:spLocks noChangeArrowheads="1"/>
          </p:cNvSpPr>
          <p:nvPr/>
        </p:nvSpPr>
        <p:spPr bwMode="auto">
          <a:xfrm>
            <a:off x="457200" y="5638800"/>
            <a:ext cx="8229600" cy="915988"/>
          </a:xfrm>
          <a:prstGeom prst="rect">
            <a:avLst/>
          </a:prstGeom>
          <a:noFill/>
          <a:ln w="9525">
            <a:noFill/>
            <a:miter lim="800000"/>
            <a:headEnd/>
            <a:tailEnd/>
          </a:ln>
        </p:spPr>
        <p:txBody>
          <a:bodyPr>
            <a:spAutoFit/>
          </a:bodyPr>
          <a:lstStyle/>
          <a:p>
            <a:pPr>
              <a:spcBef>
                <a:spcPct val="50000"/>
              </a:spcBef>
            </a:pPr>
            <a:r>
              <a:rPr lang="ru-RU" sz="1800">
                <a:solidFill>
                  <a:srgbClr val="003366"/>
                </a:solidFill>
                <a:latin typeface="Times New Roman" pitchFamily="18" charset="0"/>
              </a:rPr>
              <a:t>Возможный размер кластера на </a:t>
            </a:r>
            <a:r>
              <a:rPr lang="en-US" sz="1800" b="1">
                <a:solidFill>
                  <a:srgbClr val="003366"/>
                </a:solidFill>
                <a:latin typeface="Times New Roman" pitchFamily="18" charset="0"/>
              </a:rPr>
              <a:t>NTFS</a:t>
            </a:r>
            <a:r>
              <a:rPr lang="ru-RU" sz="1800">
                <a:solidFill>
                  <a:srgbClr val="003366"/>
                </a:solidFill>
                <a:latin typeface="Times New Roman" pitchFamily="18" charset="0"/>
              </a:rPr>
              <a:t>: 512, 1024, 2048, 4096, 8192 Мб, 16 Кб, 32Кб, 64 Кб. Размер кластера на </a:t>
            </a:r>
            <a:r>
              <a:rPr lang="en-US" sz="1800">
                <a:solidFill>
                  <a:srgbClr val="003366"/>
                </a:solidFill>
                <a:latin typeface="Times New Roman" pitchFamily="18" charset="0"/>
              </a:rPr>
              <a:t>NTFS</a:t>
            </a:r>
            <a:r>
              <a:rPr lang="ru-RU" sz="1800">
                <a:solidFill>
                  <a:srgbClr val="003366"/>
                </a:solidFill>
                <a:latin typeface="Times New Roman" pitchFamily="18" charset="0"/>
              </a:rPr>
              <a:t> </a:t>
            </a:r>
            <a:r>
              <a:rPr lang="ru-RU" sz="1800" b="1">
                <a:solidFill>
                  <a:srgbClr val="003366"/>
                </a:solidFill>
                <a:latin typeface="Times New Roman" pitchFamily="18" charset="0"/>
              </a:rPr>
              <a:t>не зависит от размера диска</a:t>
            </a:r>
            <a:r>
              <a:rPr lang="ru-RU" sz="1800">
                <a:solidFill>
                  <a:srgbClr val="003366"/>
                </a:solidFill>
                <a:latin typeface="Times New Roman" pitchFamily="18" charset="0"/>
              </a:rPr>
              <a:t>, под адрес кластера отводится </a:t>
            </a:r>
            <a:r>
              <a:rPr lang="ru-RU" sz="1800" b="1">
                <a:solidFill>
                  <a:srgbClr val="003366"/>
                </a:solidFill>
                <a:latin typeface="Times New Roman" pitchFamily="18" charset="0"/>
              </a:rPr>
              <a:t>64 разряда </a:t>
            </a:r>
            <a:r>
              <a:rPr lang="ru-RU" sz="1800">
                <a:solidFill>
                  <a:srgbClr val="003366"/>
                </a:solidFill>
                <a:latin typeface="Times New Roman" pitchFamily="18" charset="0"/>
              </a:rPr>
              <a:t>(в </a:t>
            </a:r>
            <a:r>
              <a:rPr lang="en-US" sz="1800">
                <a:solidFill>
                  <a:srgbClr val="003366"/>
                </a:solidFill>
                <a:latin typeface="Times New Roman" pitchFamily="18" charset="0"/>
              </a:rPr>
              <a:t>FAT32</a:t>
            </a:r>
            <a:r>
              <a:rPr lang="ru-RU" sz="1800">
                <a:solidFill>
                  <a:srgbClr val="003366"/>
                </a:solidFill>
                <a:latin typeface="Times New Roman" pitchFamily="18" charset="0"/>
              </a:rPr>
              <a:t> – 32 разряда).</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srcRect/>
          <a:stretch>
            <a:fillRect/>
          </a:stretch>
        </p:blipFill>
        <p:spPr bwMode="auto">
          <a:xfrm>
            <a:off x="381000" y="1371600"/>
            <a:ext cx="8458200" cy="5135563"/>
          </a:xfrm>
          <a:prstGeom prst="rect">
            <a:avLst/>
          </a:prstGeom>
          <a:noFill/>
          <a:ln w="9525">
            <a:noFill/>
            <a:miter lim="800000"/>
            <a:headEnd/>
            <a:tailEnd/>
          </a:ln>
        </p:spPr>
      </p:pic>
      <p:sp>
        <p:nvSpPr>
          <p:cNvPr id="123907" name="Text Box 3"/>
          <p:cNvSpPr txBox="1">
            <a:spLocks noChangeArrowheads="1"/>
          </p:cNvSpPr>
          <p:nvPr/>
        </p:nvSpPr>
        <p:spPr bwMode="auto">
          <a:xfrm>
            <a:off x="0" y="419100"/>
            <a:ext cx="8474075" cy="457200"/>
          </a:xfrm>
          <a:prstGeom prst="rect">
            <a:avLst/>
          </a:prstGeom>
          <a:noFill/>
          <a:ln w="9525">
            <a:noFill/>
            <a:miter lim="800000"/>
            <a:headEnd/>
            <a:tailEnd/>
          </a:ln>
        </p:spPr>
        <p:txBody>
          <a:bodyPr>
            <a:spAutoFit/>
          </a:bodyPr>
          <a:lstStyle/>
          <a:p>
            <a:pPr algn="ctr"/>
            <a:r>
              <a:rPr lang="ru-RU" sz="2400" b="1">
                <a:solidFill>
                  <a:srgbClr val="003366"/>
                </a:solidFill>
                <a:latin typeface="Times New Roman" pitchFamily="18" charset="0"/>
              </a:rPr>
              <a:t>Логическая структура диска</a:t>
            </a:r>
          </a:p>
        </p:txBody>
      </p:sp>
      <p:sp>
        <p:nvSpPr>
          <p:cNvPr id="123908" name="Text Box 4"/>
          <p:cNvSpPr txBox="1">
            <a:spLocks noChangeArrowheads="1"/>
          </p:cNvSpPr>
          <p:nvPr/>
        </p:nvSpPr>
        <p:spPr bwMode="auto">
          <a:xfrm>
            <a:off x="244475" y="809082"/>
            <a:ext cx="8229600" cy="396875"/>
          </a:xfrm>
          <a:prstGeom prst="rect">
            <a:avLst/>
          </a:prstGeom>
          <a:noFill/>
          <a:ln w="9525">
            <a:noFill/>
            <a:miter lim="800000"/>
            <a:headEnd/>
            <a:tailEnd/>
          </a:ln>
        </p:spPr>
        <p:txBody>
          <a:bodyPr>
            <a:spAutoFit/>
          </a:bodyPr>
          <a:lstStyle/>
          <a:p>
            <a:pPr>
              <a:spcBef>
                <a:spcPct val="50000"/>
              </a:spcBef>
            </a:pPr>
            <a:r>
              <a:rPr lang="ru-RU" sz="2000" dirty="0">
                <a:solidFill>
                  <a:srgbClr val="003366"/>
                </a:solidFill>
                <a:latin typeface="Times New Roman" pitchFamily="18" charset="0"/>
              </a:rPr>
              <a:t>Пример конфигурации логических дисков:</a:t>
            </a: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220471"/>
            <a:ext cx="5796136" cy="154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304800" y="228600"/>
            <a:ext cx="8382000" cy="457200"/>
          </a:xfrm>
          <a:prstGeom prst="rect">
            <a:avLst/>
          </a:prstGeom>
          <a:noFill/>
          <a:ln w="9525">
            <a:noFill/>
            <a:miter lim="800000"/>
            <a:headEnd/>
            <a:tailEnd/>
          </a:ln>
        </p:spPr>
        <p:txBody>
          <a:bodyPr>
            <a:spAutoFit/>
          </a:bodyPr>
          <a:lstStyle/>
          <a:p>
            <a:pPr algn="ctr">
              <a:spcBef>
                <a:spcPct val="50000"/>
              </a:spcBef>
            </a:pPr>
            <a:r>
              <a:rPr lang="ru-RU" sz="2400" b="1">
                <a:solidFill>
                  <a:srgbClr val="003366"/>
                </a:solidFill>
                <a:latin typeface="Times New Roman" pitchFamily="18" charset="0"/>
              </a:rPr>
              <a:t>Файловая система </a:t>
            </a:r>
            <a:r>
              <a:rPr lang="en-US" sz="2400" b="1">
                <a:solidFill>
                  <a:srgbClr val="003366"/>
                </a:solidFill>
                <a:latin typeface="Times New Roman" pitchFamily="18" charset="0"/>
              </a:rPr>
              <a:t>NTFS</a:t>
            </a:r>
            <a:endParaRPr lang="ru-RU" sz="2400" b="1">
              <a:solidFill>
                <a:srgbClr val="003366"/>
              </a:solidFill>
              <a:latin typeface="Times New Roman" pitchFamily="18" charset="0"/>
            </a:endParaRPr>
          </a:p>
        </p:txBody>
      </p:sp>
      <p:grpSp>
        <p:nvGrpSpPr>
          <p:cNvPr id="129027" name="Group 14"/>
          <p:cNvGrpSpPr>
            <a:grpSpLocks/>
          </p:cNvGrpSpPr>
          <p:nvPr/>
        </p:nvGrpSpPr>
        <p:grpSpPr bwMode="auto">
          <a:xfrm>
            <a:off x="457200" y="3962400"/>
            <a:ext cx="8382000" cy="2438400"/>
            <a:chOff x="240" y="576"/>
            <a:chExt cx="5280" cy="1536"/>
          </a:xfrm>
        </p:grpSpPr>
        <p:sp>
          <p:nvSpPr>
            <p:cNvPr id="129029" name="Rectangle 3"/>
            <p:cNvSpPr>
              <a:spLocks noChangeArrowheads="1"/>
            </p:cNvSpPr>
            <p:nvPr/>
          </p:nvSpPr>
          <p:spPr bwMode="auto">
            <a:xfrm>
              <a:off x="240" y="1152"/>
              <a:ext cx="5280" cy="480"/>
            </a:xfrm>
            <a:prstGeom prst="rect">
              <a:avLst/>
            </a:prstGeom>
            <a:solidFill>
              <a:schemeClr val="tx2"/>
            </a:solidFill>
            <a:ln w="9525">
              <a:solidFill>
                <a:schemeClr val="tx1"/>
              </a:solidFill>
              <a:miter lim="800000"/>
              <a:headEnd/>
              <a:tailEnd/>
            </a:ln>
          </p:spPr>
          <p:txBody>
            <a:bodyPr wrap="none" anchor="ctr"/>
            <a:lstStyle/>
            <a:p>
              <a:endParaRPr lang="ru-RU" sz="1800">
                <a:solidFill>
                  <a:srgbClr val="003366"/>
                </a:solidFill>
                <a:latin typeface="Times New Roman" pitchFamily="18" charset="0"/>
              </a:endParaRPr>
            </a:p>
          </p:txBody>
        </p:sp>
        <p:sp>
          <p:nvSpPr>
            <p:cNvPr id="129030" name="Rectangle 4"/>
            <p:cNvSpPr>
              <a:spLocks noChangeArrowheads="1"/>
            </p:cNvSpPr>
            <p:nvPr/>
          </p:nvSpPr>
          <p:spPr bwMode="auto">
            <a:xfrm>
              <a:off x="960" y="1152"/>
              <a:ext cx="432" cy="480"/>
            </a:xfrm>
            <a:prstGeom prst="rect">
              <a:avLst/>
            </a:prstGeom>
            <a:solidFill>
              <a:schemeClr val="accent2"/>
            </a:solidFill>
            <a:ln w="9525">
              <a:solidFill>
                <a:schemeClr val="tx1"/>
              </a:solidFill>
              <a:miter lim="800000"/>
              <a:headEnd/>
              <a:tailEnd/>
            </a:ln>
          </p:spPr>
          <p:txBody>
            <a:bodyPr wrap="none" anchor="ctr"/>
            <a:lstStyle/>
            <a:p>
              <a:endParaRPr lang="ru-RU" sz="1800">
                <a:solidFill>
                  <a:srgbClr val="003366"/>
                </a:solidFill>
                <a:latin typeface="Times New Roman" pitchFamily="18" charset="0"/>
              </a:endParaRPr>
            </a:p>
          </p:txBody>
        </p:sp>
        <p:sp>
          <p:nvSpPr>
            <p:cNvPr id="129031" name="Rectangle 5"/>
            <p:cNvSpPr>
              <a:spLocks noChangeArrowheads="1"/>
            </p:cNvSpPr>
            <p:nvPr/>
          </p:nvSpPr>
          <p:spPr bwMode="auto">
            <a:xfrm>
              <a:off x="240" y="1152"/>
              <a:ext cx="144" cy="480"/>
            </a:xfrm>
            <a:prstGeom prst="rect">
              <a:avLst/>
            </a:prstGeom>
            <a:solidFill>
              <a:schemeClr val="accent2"/>
            </a:solidFill>
            <a:ln w="9525">
              <a:solidFill>
                <a:schemeClr val="tx1"/>
              </a:solidFill>
              <a:miter lim="800000"/>
              <a:headEnd/>
              <a:tailEnd/>
            </a:ln>
          </p:spPr>
          <p:txBody>
            <a:bodyPr wrap="none" anchor="ctr"/>
            <a:lstStyle/>
            <a:p>
              <a:endParaRPr lang="ru-RU" sz="1800">
                <a:solidFill>
                  <a:srgbClr val="003366"/>
                </a:solidFill>
                <a:latin typeface="Times New Roman" pitchFamily="18" charset="0"/>
              </a:endParaRPr>
            </a:p>
          </p:txBody>
        </p:sp>
        <p:sp>
          <p:nvSpPr>
            <p:cNvPr id="129032" name="Rectangle 6"/>
            <p:cNvSpPr>
              <a:spLocks noChangeArrowheads="1"/>
            </p:cNvSpPr>
            <p:nvPr/>
          </p:nvSpPr>
          <p:spPr bwMode="auto">
            <a:xfrm>
              <a:off x="2640" y="1152"/>
              <a:ext cx="144" cy="480"/>
            </a:xfrm>
            <a:prstGeom prst="rect">
              <a:avLst/>
            </a:prstGeom>
            <a:solidFill>
              <a:schemeClr val="accent2"/>
            </a:solidFill>
            <a:ln w="9525">
              <a:solidFill>
                <a:schemeClr val="tx1"/>
              </a:solidFill>
              <a:miter lim="800000"/>
              <a:headEnd/>
              <a:tailEnd/>
            </a:ln>
          </p:spPr>
          <p:txBody>
            <a:bodyPr wrap="none" anchor="ctr"/>
            <a:lstStyle/>
            <a:p>
              <a:endParaRPr lang="ru-RU" sz="1800">
                <a:solidFill>
                  <a:srgbClr val="003366"/>
                </a:solidFill>
                <a:latin typeface="Times New Roman" pitchFamily="18" charset="0"/>
              </a:endParaRPr>
            </a:p>
          </p:txBody>
        </p:sp>
        <p:sp>
          <p:nvSpPr>
            <p:cNvPr id="129033" name="Rectangle 7"/>
            <p:cNvSpPr>
              <a:spLocks noChangeArrowheads="1"/>
            </p:cNvSpPr>
            <p:nvPr/>
          </p:nvSpPr>
          <p:spPr bwMode="auto">
            <a:xfrm>
              <a:off x="5376" y="1152"/>
              <a:ext cx="144" cy="480"/>
            </a:xfrm>
            <a:prstGeom prst="rect">
              <a:avLst/>
            </a:prstGeom>
            <a:solidFill>
              <a:schemeClr val="accent2"/>
            </a:solidFill>
            <a:ln w="9525">
              <a:solidFill>
                <a:schemeClr val="tx1"/>
              </a:solidFill>
              <a:miter lim="800000"/>
              <a:headEnd/>
              <a:tailEnd/>
            </a:ln>
          </p:spPr>
          <p:txBody>
            <a:bodyPr wrap="none" anchor="ctr"/>
            <a:lstStyle/>
            <a:p>
              <a:endParaRPr lang="ru-RU" sz="1800">
                <a:solidFill>
                  <a:srgbClr val="003366"/>
                </a:solidFill>
                <a:latin typeface="Times New Roman" pitchFamily="18" charset="0"/>
              </a:endParaRPr>
            </a:p>
          </p:txBody>
        </p:sp>
        <p:sp>
          <p:nvSpPr>
            <p:cNvPr id="129034" name="AutoShape 8"/>
            <p:cNvSpPr>
              <a:spLocks/>
            </p:cNvSpPr>
            <p:nvPr/>
          </p:nvSpPr>
          <p:spPr bwMode="auto">
            <a:xfrm>
              <a:off x="507" y="597"/>
              <a:ext cx="933" cy="384"/>
            </a:xfrm>
            <a:prstGeom prst="accentCallout2">
              <a:avLst>
                <a:gd name="adj1" fmla="val 18750"/>
                <a:gd name="adj2" fmla="val -5144"/>
                <a:gd name="adj3" fmla="val 18750"/>
                <a:gd name="adj4" fmla="val -12968"/>
                <a:gd name="adj5" fmla="val 156773"/>
                <a:gd name="adj6" fmla="val -21009"/>
              </a:avLst>
            </a:prstGeom>
            <a:solidFill>
              <a:schemeClr val="accent1"/>
            </a:solidFill>
            <a:ln w="28575">
              <a:solidFill>
                <a:schemeClr val="tx1"/>
              </a:solidFill>
              <a:miter lim="800000"/>
              <a:headEnd/>
              <a:tailEnd/>
            </a:ln>
          </p:spPr>
          <p:txBody>
            <a:bodyPr/>
            <a:lstStyle/>
            <a:p>
              <a:r>
                <a:rPr lang="ru-RU" sz="1800">
                  <a:solidFill>
                    <a:srgbClr val="003366"/>
                  </a:solidFill>
                  <a:latin typeface="Times New Roman" pitchFamily="18" charset="0"/>
                </a:rPr>
                <a:t>Загрузочный сектор</a:t>
              </a:r>
            </a:p>
          </p:txBody>
        </p:sp>
        <p:sp>
          <p:nvSpPr>
            <p:cNvPr id="129035" name="AutoShape 9"/>
            <p:cNvSpPr>
              <a:spLocks/>
            </p:cNvSpPr>
            <p:nvPr/>
          </p:nvSpPr>
          <p:spPr bwMode="auto">
            <a:xfrm>
              <a:off x="3792" y="576"/>
              <a:ext cx="1453" cy="384"/>
            </a:xfrm>
            <a:prstGeom prst="accentCallout2">
              <a:avLst>
                <a:gd name="adj1" fmla="val 18750"/>
                <a:gd name="adj2" fmla="val 103306"/>
                <a:gd name="adj3" fmla="val 18750"/>
                <a:gd name="adj4" fmla="val 108810"/>
                <a:gd name="adj5" fmla="val 186981"/>
                <a:gd name="adj6" fmla="val 114523"/>
              </a:avLst>
            </a:prstGeom>
            <a:solidFill>
              <a:schemeClr val="accent1"/>
            </a:solidFill>
            <a:ln w="19050">
              <a:solidFill>
                <a:schemeClr val="tx1"/>
              </a:solidFill>
              <a:miter lim="800000"/>
              <a:headEnd/>
              <a:tailEnd/>
            </a:ln>
          </p:spPr>
          <p:txBody>
            <a:bodyPr/>
            <a:lstStyle/>
            <a:p>
              <a:pPr algn="r"/>
              <a:r>
                <a:rPr lang="ru-RU" sz="1800">
                  <a:solidFill>
                    <a:srgbClr val="003366"/>
                  </a:solidFill>
                  <a:latin typeface="Times New Roman" pitchFamily="18" charset="0"/>
                </a:rPr>
                <a:t>Копия загрузочного сектора</a:t>
              </a:r>
            </a:p>
          </p:txBody>
        </p:sp>
        <p:sp>
          <p:nvSpPr>
            <p:cNvPr id="129036" name="AutoShape 10"/>
            <p:cNvSpPr>
              <a:spLocks/>
            </p:cNvSpPr>
            <p:nvPr/>
          </p:nvSpPr>
          <p:spPr bwMode="auto">
            <a:xfrm>
              <a:off x="1231" y="1804"/>
              <a:ext cx="449" cy="212"/>
            </a:xfrm>
            <a:prstGeom prst="accentCallout2">
              <a:avLst>
                <a:gd name="adj1" fmla="val 33963"/>
                <a:gd name="adj2" fmla="val -10690"/>
                <a:gd name="adj3" fmla="val 33963"/>
                <a:gd name="adj4" fmla="val -23384"/>
                <a:gd name="adj5" fmla="val -134907"/>
                <a:gd name="adj6" fmla="val -36750"/>
              </a:avLst>
            </a:prstGeom>
            <a:solidFill>
              <a:schemeClr val="accent1"/>
            </a:solidFill>
            <a:ln w="19050">
              <a:solidFill>
                <a:schemeClr val="tx1"/>
              </a:solidFill>
              <a:miter lim="800000"/>
              <a:headEnd/>
              <a:tailEnd/>
            </a:ln>
          </p:spPr>
          <p:txBody>
            <a:bodyPr/>
            <a:lstStyle/>
            <a:p>
              <a:r>
                <a:rPr lang="en-US" sz="1800">
                  <a:solidFill>
                    <a:srgbClr val="003366"/>
                  </a:solidFill>
                  <a:latin typeface="Times New Roman" pitchFamily="18" charset="0"/>
                </a:rPr>
                <a:t>MFT</a:t>
              </a:r>
              <a:endParaRPr lang="ru-RU" sz="1800">
                <a:solidFill>
                  <a:srgbClr val="003366"/>
                </a:solidFill>
                <a:latin typeface="Times New Roman" pitchFamily="18" charset="0"/>
              </a:endParaRPr>
            </a:p>
          </p:txBody>
        </p:sp>
        <p:sp>
          <p:nvSpPr>
            <p:cNvPr id="129037" name="AutoShape 12"/>
            <p:cNvSpPr>
              <a:spLocks/>
            </p:cNvSpPr>
            <p:nvPr/>
          </p:nvSpPr>
          <p:spPr bwMode="auto">
            <a:xfrm>
              <a:off x="2928" y="1728"/>
              <a:ext cx="576" cy="384"/>
            </a:xfrm>
            <a:prstGeom prst="accentCallout2">
              <a:avLst>
                <a:gd name="adj1" fmla="val 18750"/>
                <a:gd name="adj2" fmla="val 108333"/>
                <a:gd name="adj3" fmla="val 18750"/>
                <a:gd name="adj4" fmla="val 125347"/>
                <a:gd name="adj5" fmla="val -58333"/>
                <a:gd name="adj6" fmla="val 143056"/>
              </a:avLst>
            </a:prstGeom>
            <a:solidFill>
              <a:schemeClr val="accent1"/>
            </a:solidFill>
            <a:ln w="19050">
              <a:solidFill>
                <a:schemeClr val="accent1"/>
              </a:solidFill>
              <a:miter lim="800000"/>
              <a:headEnd/>
              <a:tailEnd/>
            </a:ln>
          </p:spPr>
          <p:txBody>
            <a:bodyPr/>
            <a:lstStyle/>
            <a:p>
              <a:pPr algn="ctr"/>
              <a:endParaRPr lang="ru-RU" sz="1800">
                <a:solidFill>
                  <a:srgbClr val="003366"/>
                </a:solidFill>
                <a:latin typeface="Times New Roman" pitchFamily="18" charset="0"/>
              </a:endParaRPr>
            </a:p>
          </p:txBody>
        </p:sp>
        <p:sp>
          <p:nvSpPr>
            <p:cNvPr id="129038" name="AutoShape 11"/>
            <p:cNvSpPr>
              <a:spLocks/>
            </p:cNvSpPr>
            <p:nvPr/>
          </p:nvSpPr>
          <p:spPr bwMode="auto">
            <a:xfrm>
              <a:off x="2208" y="1728"/>
              <a:ext cx="1229" cy="384"/>
            </a:xfrm>
            <a:prstGeom prst="accentCallout2">
              <a:avLst>
                <a:gd name="adj1" fmla="val 18750"/>
                <a:gd name="adj2" fmla="val -3907"/>
                <a:gd name="adj3" fmla="val 18750"/>
                <a:gd name="adj4" fmla="val -13505"/>
                <a:gd name="adj5" fmla="val -52083"/>
                <a:gd name="adj6" fmla="val -23514"/>
              </a:avLst>
            </a:prstGeom>
            <a:solidFill>
              <a:schemeClr val="accent1"/>
            </a:solidFill>
            <a:ln w="19050">
              <a:solidFill>
                <a:schemeClr val="accent1"/>
              </a:solidFill>
              <a:miter lim="800000"/>
              <a:headEnd/>
              <a:tailEnd/>
            </a:ln>
          </p:spPr>
          <p:txBody>
            <a:bodyPr/>
            <a:lstStyle/>
            <a:p>
              <a:pPr algn="ctr"/>
              <a:r>
                <a:rPr lang="ru-RU" sz="1800">
                  <a:solidFill>
                    <a:srgbClr val="003366"/>
                  </a:solidFill>
                  <a:latin typeface="Times New Roman" pitchFamily="18" charset="0"/>
                </a:rPr>
                <a:t>Кластеры файлов данных</a:t>
              </a:r>
            </a:p>
          </p:txBody>
        </p:sp>
        <p:sp>
          <p:nvSpPr>
            <p:cNvPr id="129039" name="AutoShape 13"/>
            <p:cNvSpPr>
              <a:spLocks/>
            </p:cNvSpPr>
            <p:nvPr/>
          </p:nvSpPr>
          <p:spPr bwMode="auto">
            <a:xfrm>
              <a:off x="1680" y="582"/>
              <a:ext cx="872" cy="384"/>
            </a:xfrm>
            <a:prstGeom prst="accentCallout2">
              <a:avLst>
                <a:gd name="adj1" fmla="val 18750"/>
                <a:gd name="adj2" fmla="val 105505"/>
                <a:gd name="adj3" fmla="val 18750"/>
                <a:gd name="adj4" fmla="val 113417"/>
                <a:gd name="adj5" fmla="val 160676"/>
                <a:gd name="adj6" fmla="val 121560"/>
              </a:avLst>
            </a:prstGeom>
            <a:solidFill>
              <a:schemeClr val="accent1"/>
            </a:solidFill>
            <a:ln w="19050">
              <a:solidFill>
                <a:schemeClr val="tx1"/>
              </a:solidFill>
              <a:miter lim="800000"/>
              <a:headEnd/>
              <a:tailEnd/>
            </a:ln>
          </p:spPr>
          <p:txBody>
            <a:bodyPr/>
            <a:lstStyle/>
            <a:p>
              <a:pPr algn="r"/>
              <a:r>
                <a:rPr lang="ru-RU" sz="1800">
                  <a:solidFill>
                    <a:srgbClr val="003366"/>
                  </a:solidFill>
                  <a:latin typeface="Times New Roman" pitchFamily="18" charset="0"/>
                </a:rPr>
                <a:t>Копия </a:t>
              </a:r>
              <a:r>
                <a:rPr lang="en-US" sz="1800">
                  <a:solidFill>
                    <a:srgbClr val="003366"/>
                  </a:solidFill>
                  <a:latin typeface="Times New Roman" pitchFamily="18" charset="0"/>
                </a:rPr>
                <a:t>MFT</a:t>
              </a:r>
              <a:r>
                <a:rPr lang="ru-RU" sz="1800">
                  <a:solidFill>
                    <a:srgbClr val="003366"/>
                  </a:solidFill>
                  <a:latin typeface="Times New Roman" pitchFamily="18" charset="0"/>
                </a:rPr>
                <a:t> (не полная)</a:t>
              </a:r>
            </a:p>
          </p:txBody>
        </p:sp>
      </p:grpSp>
      <p:sp>
        <p:nvSpPr>
          <p:cNvPr id="129028" name="Text Box 15"/>
          <p:cNvSpPr txBox="1">
            <a:spLocks noChangeArrowheads="1"/>
          </p:cNvSpPr>
          <p:nvPr/>
        </p:nvSpPr>
        <p:spPr bwMode="auto">
          <a:xfrm>
            <a:off x="304800" y="685800"/>
            <a:ext cx="8610600" cy="3252788"/>
          </a:xfrm>
          <a:prstGeom prst="rect">
            <a:avLst/>
          </a:prstGeom>
          <a:noFill/>
          <a:ln w="9525">
            <a:noFill/>
            <a:miter lim="800000"/>
            <a:headEnd/>
            <a:tailEnd/>
          </a:ln>
        </p:spPr>
        <p:txBody>
          <a:bodyPr>
            <a:spAutoFit/>
          </a:bodyPr>
          <a:lstStyle/>
          <a:p>
            <a:pPr>
              <a:spcBef>
                <a:spcPct val="50000"/>
              </a:spcBef>
            </a:pPr>
            <a:r>
              <a:rPr lang="ru-RU" sz="1800">
                <a:solidFill>
                  <a:srgbClr val="003366"/>
                </a:solidFill>
                <a:latin typeface="Times New Roman" pitchFamily="18" charset="0"/>
              </a:rPr>
              <a:t>Большинство особенностей </a:t>
            </a:r>
            <a:r>
              <a:rPr lang="en-US" sz="1800">
                <a:solidFill>
                  <a:srgbClr val="003366"/>
                </a:solidFill>
                <a:latin typeface="Times New Roman" pitchFamily="18" charset="0"/>
              </a:rPr>
              <a:t>NTFS</a:t>
            </a:r>
            <a:r>
              <a:rPr lang="ru-RU" sz="1800">
                <a:solidFill>
                  <a:srgbClr val="003366"/>
                </a:solidFill>
                <a:latin typeface="Times New Roman" pitchFamily="18" charset="0"/>
              </a:rPr>
              <a:t> обусловлено тем, что данная файловая система разрабатывалась как система повышенной надежности.</a:t>
            </a:r>
          </a:p>
          <a:p>
            <a:pPr>
              <a:spcBef>
                <a:spcPct val="50000"/>
              </a:spcBef>
            </a:pPr>
            <a:r>
              <a:rPr lang="en-US" sz="1800">
                <a:solidFill>
                  <a:srgbClr val="003366"/>
                </a:solidFill>
                <a:latin typeface="Times New Roman" pitchFamily="18" charset="0"/>
              </a:rPr>
              <a:t>NTFS</a:t>
            </a:r>
            <a:r>
              <a:rPr lang="ru-RU" sz="1800">
                <a:solidFill>
                  <a:srgbClr val="003366"/>
                </a:solidFill>
                <a:latin typeface="Times New Roman" pitchFamily="18" charset="0"/>
              </a:rPr>
              <a:t>, как и</a:t>
            </a:r>
            <a:r>
              <a:rPr lang="en-US" sz="1800">
                <a:solidFill>
                  <a:srgbClr val="003366"/>
                </a:solidFill>
                <a:latin typeface="Times New Roman" pitchFamily="18" charset="0"/>
              </a:rPr>
              <a:t> FAT</a:t>
            </a:r>
            <a:r>
              <a:rPr lang="ru-RU" sz="1800">
                <a:solidFill>
                  <a:srgbClr val="003366"/>
                </a:solidFill>
                <a:latin typeface="Times New Roman" pitchFamily="18" charset="0"/>
              </a:rPr>
              <a:t>, распределяет файловое пространство кластерами, но для адресации кластера в ней отводится 64 разряда, а не 32.</a:t>
            </a:r>
          </a:p>
          <a:p>
            <a:pPr>
              <a:spcBef>
                <a:spcPct val="50000"/>
              </a:spcBef>
            </a:pPr>
            <a:r>
              <a:rPr lang="ru-RU" sz="1800">
                <a:solidFill>
                  <a:srgbClr val="003366"/>
                </a:solidFill>
                <a:latin typeface="Times New Roman" pitchFamily="18" charset="0"/>
              </a:rPr>
              <a:t>Все элементы раздела, в том числе служебные, рассматриваются в </a:t>
            </a:r>
            <a:r>
              <a:rPr lang="en-US" sz="1800">
                <a:solidFill>
                  <a:srgbClr val="003366"/>
                </a:solidFill>
                <a:latin typeface="Times New Roman" pitchFamily="18" charset="0"/>
              </a:rPr>
              <a:t>NTFS</a:t>
            </a:r>
            <a:r>
              <a:rPr lang="ru-RU" sz="1800">
                <a:solidFill>
                  <a:srgbClr val="003366"/>
                </a:solidFill>
                <a:latin typeface="Times New Roman" pitchFamily="18" charset="0"/>
              </a:rPr>
              <a:t> как файлы с определенным набором атрибутов.</a:t>
            </a:r>
          </a:p>
          <a:p>
            <a:pPr>
              <a:spcBef>
                <a:spcPct val="50000"/>
              </a:spcBef>
            </a:pPr>
            <a:r>
              <a:rPr lang="ru-RU" sz="1800">
                <a:solidFill>
                  <a:srgbClr val="003366"/>
                </a:solidFill>
                <a:latin typeface="Times New Roman" pitchFamily="18" charset="0"/>
              </a:rPr>
              <a:t>Файлы со служебной информацией называются файлами метаданных или метафайлами. К такому файлу относится и главная таблица файлов (</a:t>
            </a:r>
            <a:r>
              <a:rPr lang="en-US" sz="1800">
                <a:solidFill>
                  <a:srgbClr val="003366"/>
                </a:solidFill>
                <a:latin typeface="Times New Roman" pitchFamily="18" charset="0"/>
              </a:rPr>
              <a:t>MFT, Master File Table</a:t>
            </a:r>
            <a:r>
              <a:rPr lang="ru-RU" sz="1800">
                <a:solidFill>
                  <a:srgbClr val="003366"/>
                </a:solidFill>
                <a:latin typeface="Times New Roman" pitchFamily="18" charset="0"/>
              </a:rPr>
              <a:t>). На рисунке представлена логическая структура раздела файловой системы </a:t>
            </a:r>
            <a:r>
              <a:rPr lang="en-US" sz="1800">
                <a:solidFill>
                  <a:srgbClr val="003366"/>
                </a:solidFill>
                <a:latin typeface="Times New Roman" pitchFamily="18" charset="0"/>
              </a:rPr>
              <a:t>NTFS</a:t>
            </a:r>
            <a:r>
              <a:rPr lang="ru-RU" sz="1800">
                <a:solidFill>
                  <a:srgbClr val="003366"/>
                </a:solidFill>
                <a:latin typeface="Times New Roman" pitchFamily="18" charset="0"/>
              </a:rPr>
              <a:t>.</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81000" y="307598"/>
            <a:ext cx="8382000" cy="1785104"/>
          </a:xfrm>
          <a:prstGeom prst="rect">
            <a:avLst/>
          </a:prstGeom>
          <a:noFill/>
          <a:ln w="9525">
            <a:noFill/>
            <a:miter lim="800000"/>
            <a:headEnd/>
            <a:tailEnd/>
          </a:ln>
        </p:spPr>
        <p:txBody>
          <a:bodyPr>
            <a:spAutoFit/>
          </a:bodyPr>
          <a:lstStyle/>
          <a:p>
            <a:pPr>
              <a:spcBef>
                <a:spcPct val="50000"/>
              </a:spcBef>
            </a:pPr>
            <a:r>
              <a:rPr lang="ru-RU" sz="2000" b="1" dirty="0">
                <a:solidFill>
                  <a:srgbClr val="003366"/>
                </a:solidFill>
                <a:latin typeface="Times New Roman" pitchFamily="18" charset="0"/>
              </a:rPr>
              <a:t>Фрагментация диска</a:t>
            </a:r>
            <a:r>
              <a:rPr lang="ru-RU" sz="2000" dirty="0">
                <a:solidFill>
                  <a:srgbClr val="003366"/>
                </a:solidFill>
                <a:latin typeface="Times New Roman" pitchFamily="18" charset="0"/>
              </a:rPr>
              <a:t> – такое распределение дискового пространства, при котором  отдельные кластеры файлов размещаются в удаленных друг от друга частях жесткого диска.</a:t>
            </a:r>
          </a:p>
          <a:p>
            <a:pPr>
              <a:spcBef>
                <a:spcPct val="50000"/>
              </a:spcBef>
            </a:pPr>
            <a:r>
              <a:rPr lang="ru-RU" sz="2000" b="1" dirty="0">
                <a:solidFill>
                  <a:srgbClr val="003366"/>
                </a:solidFill>
                <a:latin typeface="Times New Roman" pitchFamily="18" charset="0"/>
              </a:rPr>
              <a:t>Дефрагментация диска</a:t>
            </a:r>
            <a:r>
              <a:rPr lang="ru-RU" sz="2000" dirty="0">
                <a:solidFill>
                  <a:srgbClr val="003366"/>
                </a:solidFill>
                <a:latin typeface="Times New Roman" pitchFamily="18" charset="0"/>
              </a:rPr>
              <a:t> – это процесс объединения фрагментированных файлов на жестком диске.</a:t>
            </a:r>
          </a:p>
        </p:txBody>
      </p:sp>
      <p:sp>
        <p:nvSpPr>
          <p:cNvPr id="130051" name="Rectangle 4"/>
          <p:cNvSpPr>
            <a:spLocks noChangeArrowheads="1"/>
          </p:cNvSpPr>
          <p:nvPr/>
        </p:nvSpPr>
        <p:spPr bwMode="auto">
          <a:xfrm>
            <a:off x="1533525" y="1200150"/>
            <a:ext cx="9144000" cy="0"/>
          </a:xfrm>
          <a:prstGeom prst="rect">
            <a:avLst/>
          </a:prstGeom>
          <a:noFill/>
          <a:ln w="9525">
            <a:noFill/>
            <a:miter lim="800000"/>
            <a:headEnd/>
            <a:tailEnd/>
          </a:ln>
        </p:spPr>
        <p:txBody>
          <a:bodyPr>
            <a:spAutoFit/>
          </a:bodyPr>
          <a:lstStyle/>
          <a:p>
            <a:endParaRPr lang="ru-RU" sz="1800">
              <a:solidFill>
                <a:srgbClr val="003366"/>
              </a:solidFill>
              <a:latin typeface="Times New Roman" pitchFamily="18" charset="0"/>
            </a:endParaRPr>
          </a:p>
        </p:txBody>
      </p:sp>
      <p:pic>
        <p:nvPicPr>
          <p:cNvPr id="130052" name="Picture 3"/>
          <p:cNvPicPr>
            <a:picLocks noChangeAspect="1" noChangeArrowheads="1"/>
          </p:cNvPicPr>
          <p:nvPr/>
        </p:nvPicPr>
        <p:blipFill>
          <a:blip r:embed="rId2"/>
          <a:srcRect/>
          <a:stretch>
            <a:fillRect/>
          </a:stretch>
        </p:blipFill>
        <p:spPr bwMode="auto">
          <a:xfrm>
            <a:off x="2438400" y="2037290"/>
            <a:ext cx="6413500" cy="4703763"/>
          </a:xfrm>
          <a:prstGeom prst="rect">
            <a:avLst/>
          </a:prstGeom>
          <a:noFill/>
          <a:ln w="9525">
            <a:noFill/>
            <a:miter lim="800000"/>
            <a:headEnd/>
            <a:tailEnd/>
          </a:ln>
        </p:spPr>
      </p:pic>
      <p:sp>
        <p:nvSpPr>
          <p:cNvPr id="130053" name="Text Box 5"/>
          <p:cNvSpPr txBox="1">
            <a:spLocks noChangeArrowheads="1"/>
          </p:cNvSpPr>
          <p:nvPr/>
        </p:nvSpPr>
        <p:spPr bwMode="auto">
          <a:xfrm>
            <a:off x="457200" y="2514600"/>
            <a:ext cx="1905000" cy="2289175"/>
          </a:xfrm>
          <a:prstGeom prst="rect">
            <a:avLst/>
          </a:prstGeom>
          <a:noFill/>
          <a:ln w="9525">
            <a:noFill/>
            <a:miter lim="800000"/>
            <a:headEnd/>
            <a:tailEnd/>
          </a:ln>
        </p:spPr>
        <p:txBody>
          <a:bodyPr>
            <a:spAutoFit/>
          </a:bodyPr>
          <a:lstStyle/>
          <a:p>
            <a:pPr>
              <a:spcBef>
                <a:spcPct val="50000"/>
              </a:spcBef>
            </a:pPr>
            <a:r>
              <a:rPr lang="ru-RU" sz="1800">
                <a:solidFill>
                  <a:srgbClr val="003366"/>
                </a:solidFill>
                <a:latin typeface="Times New Roman" pitchFamily="18" charset="0"/>
              </a:rPr>
              <a:t>На рисунке представлен пример распределения дискового пространства до и после дефрагментации.</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600200" y="609600"/>
            <a:ext cx="6400800" cy="641350"/>
          </a:xfrm>
          <a:prstGeom prst="rect">
            <a:avLst/>
          </a:prstGeom>
          <a:noFill/>
          <a:ln w="9525">
            <a:noFill/>
            <a:miter lim="800000"/>
            <a:headEnd/>
            <a:tailEnd/>
          </a:ln>
        </p:spPr>
        <p:txBody>
          <a:bodyPr>
            <a:spAutoFit/>
          </a:bodyPr>
          <a:lstStyle/>
          <a:p>
            <a:pPr>
              <a:spcBef>
                <a:spcPct val="50000"/>
              </a:spcBef>
            </a:pPr>
            <a:r>
              <a:rPr lang="ru-RU" sz="2400" b="1" i="1">
                <a:solidFill>
                  <a:srgbClr val="003366"/>
                </a:solidFill>
                <a:latin typeface="Times New Roman" pitchFamily="18" charset="0"/>
              </a:rPr>
              <a:t> </a:t>
            </a:r>
            <a:r>
              <a:rPr lang="ru-RU" sz="3600" b="1">
                <a:solidFill>
                  <a:srgbClr val="003366"/>
                </a:solidFill>
                <a:latin typeface="Times New Roman" pitchFamily="18" charset="0"/>
              </a:rPr>
              <a:t>Другие файловые системы</a:t>
            </a:r>
          </a:p>
        </p:txBody>
      </p:sp>
      <p:sp>
        <p:nvSpPr>
          <p:cNvPr id="131075" name="Text Box 3"/>
          <p:cNvSpPr txBox="1">
            <a:spLocks noChangeArrowheads="1"/>
          </p:cNvSpPr>
          <p:nvPr/>
        </p:nvSpPr>
        <p:spPr bwMode="auto">
          <a:xfrm>
            <a:off x="762000" y="1676400"/>
            <a:ext cx="7772400" cy="4108450"/>
          </a:xfrm>
          <a:prstGeom prst="rect">
            <a:avLst/>
          </a:prstGeom>
          <a:noFill/>
          <a:ln w="9525">
            <a:noFill/>
            <a:miter lim="800000"/>
            <a:headEnd/>
            <a:tailEnd/>
          </a:ln>
        </p:spPr>
        <p:txBody>
          <a:bodyPr>
            <a:spAutoFit/>
          </a:bodyPr>
          <a:lstStyle/>
          <a:p>
            <a:pPr>
              <a:spcBef>
                <a:spcPct val="100000"/>
              </a:spcBef>
              <a:buFont typeface="Wingdings" pitchFamily="2" charset="2"/>
              <a:buChar char="Ø"/>
            </a:pPr>
            <a:r>
              <a:rPr lang="en-US" sz="1800">
                <a:solidFill>
                  <a:srgbClr val="003366"/>
                </a:solidFill>
                <a:latin typeface="Times New Roman" pitchFamily="18" charset="0"/>
              </a:rPr>
              <a:t> </a:t>
            </a:r>
            <a:r>
              <a:rPr lang="en-US" sz="2400" b="1">
                <a:solidFill>
                  <a:srgbClr val="003366"/>
                </a:solidFill>
                <a:latin typeface="Times New Roman" pitchFamily="18" charset="0"/>
              </a:rPr>
              <a:t>Ext3  </a:t>
            </a:r>
            <a:r>
              <a:rPr lang="ru-RU" sz="2400" b="1">
                <a:solidFill>
                  <a:srgbClr val="003366"/>
                </a:solidFill>
                <a:latin typeface="Times New Roman" pitchFamily="18" charset="0"/>
              </a:rPr>
              <a:t>и</a:t>
            </a:r>
            <a:r>
              <a:rPr lang="en-US" sz="2400" b="1">
                <a:solidFill>
                  <a:srgbClr val="003366"/>
                </a:solidFill>
                <a:latin typeface="Times New Roman" pitchFamily="18" charset="0"/>
              </a:rPr>
              <a:t> ReiserFs</a:t>
            </a:r>
            <a:r>
              <a:rPr lang="en-US" sz="2400">
                <a:solidFill>
                  <a:srgbClr val="003366"/>
                </a:solidFill>
                <a:latin typeface="Times New Roman" pitchFamily="18" charset="0"/>
              </a:rPr>
              <a:t> – </a:t>
            </a:r>
            <a:r>
              <a:rPr lang="ru-RU" sz="2400">
                <a:solidFill>
                  <a:srgbClr val="003366"/>
                </a:solidFill>
                <a:latin typeface="Times New Roman" pitchFamily="18" charset="0"/>
              </a:rPr>
              <a:t>журналируемые файловые системы для операционной системы </a:t>
            </a:r>
            <a:r>
              <a:rPr lang="en-US" sz="2400">
                <a:solidFill>
                  <a:srgbClr val="003366"/>
                </a:solidFill>
                <a:latin typeface="Times New Roman" pitchFamily="18" charset="0"/>
              </a:rPr>
              <a:t>Unix</a:t>
            </a:r>
            <a:r>
              <a:rPr lang="ru-RU" sz="2400">
                <a:solidFill>
                  <a:srgbClr val="003366"/>
                </a:solidFill>
                <a:latin typeface="Times New Roman" pitchFamily="18" charset="0"/>
              </a:rPr>
              <a:t>.</a:t>
            </a:r>
          </a:p>
          <a:p>
            <a:pPr>
              <a:spcBef>
                <a:spcPct val="100000"/>
              </a:spcBef>
              <a:buFont typeface="Wingdings" pitchFamily="2" charset="2"/>
              <a:buChar char="Ø"/>
            </a:pPr>
            <a:r>
              <a:rPr lang="en-US" sz="2400">
                <a:solidFill>
                  <a:srgbClr val="003366"/>
                </a:solidFill>
                <a:latin typeface="Times New Roman" pitchFamily="18" charset="0"/>
              </a:rPr>
              <a:t> </a:t>
            </a:r>
            <a:r>
              <a:rPr lang="en-US" sz="2400" b="1">
                <a:solidFill>
                  <a:srgbClr val="003366"/>
                </a:solidFill>
                <a:latin typeface="Times New Roman" pitchFamily="18" charset="0"/>
              </a:rPr>
              <a:t>HFS</a:t>
            </a:r>
            <a:r>
              <a:rPr lang="en-US" sz="2400">
                <a:solidFill>
                  <a:srgbClr val="003366"/>
                </a:solidFill>
                <a:latin typeface="Times New Roman" pitchFamily="18" charset="0"/>
              </a:rPr>
              <a:t> - </a:t>
            </a:r>
            <a:r>
              <a:rPr lang="ru-RU" sz="2400">
                <a:solidFill>
                  <a:srgbClr val="003366"/>
                </a:solidFill>
                <a:latin typeface="Times New Roman" pitchFamily="18" charset="0"/>
              </a:rPr>
              <a:t>журналируемая файловая система для операционной системы </a:t>
            </a:r>
            <a:r>
              <a:rPr lang="en-US" sz="2400">
                <a:solidFill>
                  <a:srgbClr val="003366"/>
                </a:solidFill>
                <a:latin typeface="Times New Roman" pitchFamily="18" charset="0"/>
              </a:rPr>
              <a:t>Mac OS.</a:t>
            </a:r>
          </a:p>
          <a:p>
            <a:pPr>
              <a:spcBef>
                <a:spcPct val="100000"/>
              </a:spcBef>
              <a:buFont typeface="Wingdings" pitchFamily="2" charset="2"/>
              <a:buChar char="Ø"/>
            </a:pPr>
            <a:r>
              <a:rPr lang="en-US" sz="2400">
                <a:solidFill>
                  <a:srgbClr val="003366"/>
                </a:solidFill>
                <a:latin typeface="Times New Roman" pitchFamily="18" charset="0"/>
              </a:rPr>
              <a:t> </a:t>
            </a:r>
            <a:r>
              <a:rPr lang="en-US" sz="2400" b="1">
                <a:solidFill>
                  <a:srgbClr val="003366"/>
                </a:solidFill>
                <a:latin typeface="Times New Roman" pitchFamily="18" charset="0"/>
              </a:rPr>
              <a:t>CDFS</a:t>
            </a:r>
            <a:r>
              <a:rPr lang="en-US" sz="2400">
                <a:solidFill>
                  <a:srgbClr val="003366"/>
                </a:solidFill>
                <a:latin typeface="Times New Roman" pitchFamily="18" charset="0"/>
              </a:rPr>
              <a:t> – </a:t>
            </a:r>
            <a:r>
              <a:rPr lang="ru-RU" sz="2400">
                <a:solidFill>
                  <a:srgbClr val="003366"/>
                </a:solidFill>
                <a:latin typeface="Times New Roman" pitchFamily="18" charset="0"/>
              </a:rPr>
              <a:t>файловая система для работы с оптическими </a:t>
            </a:r>
            <a:r>
              <a:rPr lang="en-US" sz="2400">
                <a:solidFill>
                  <a:srgbClr val="003366"/>
                </a:solidFill>
                <a:latin typeface="Times New Roman" pitchFamily="18" charset="0"/>
              </a:rPr>
              <a:t>CD- </a:t>
            </a:r>
            <a:r>
              <a:rPr lang="ru-RU" sz="2400">
                <a:solidFill>
                  <a:srgbClr val="003366"/>
                </a:solidFill>
                <a:latin typeface="Times New Roman" pitchFamily="18" charset="0"/>
              </a:rPr>
              <a:t>и</a:t>
            </a:r>
            <a:r>
              <a:rPr lang="en-US" sz="2400">
                <a:solidFill>
                  <a:srgbClr val="003366"/>
                </a:solidFill>
                <a:latin typeface="Times New Roman" pitchFamily="18" charset="0"/>
              </a:rPr>
              <a:t> DVD-</a:t>
            </a:r>
            <a:r>
              <a:rPr lang="ru-RU" sz="2400">
                <a:solidFill>
                  <a:srgbClr val="003366"/>
                </a:solidFill>
                <a:latin typeface="Times New Roman" pitchFamily="18" charset="0"/>
              </a:rPr>
              <a:t>дисками.</a:t>
            </a:r>
          </a:p>
          <a:p>
            <a:pPr>
              <a:spcBef>
                <a:spcPct val="100000"/>
              </a:spcBef>
              <a:buFont typeface="Wingdings" pitchFamily="2" charset="2"/>
              <a:buChar char="Ø"/>
            </a:pPr>
            <a:r>
              <a:rPr lang="ru-RU" sz="2400">
                <a:solidFill>
                  <a:srgbClr val="003366"/>
                </a:solidFill>
                <a:latin typeface="Times New Roman" pitchFamily="18" charset="0"/>
              </a:rPr>
              <a:t> </a:t>
            </a:r>
            <a:r>
              <a:rPr lang="en-US" sz="2400" b="1">
                <a:solidFill>
                  <a:srgbClr val="003366"/>
                </a:solidFill>
                <a:latin typeface="Times New Roman" pitchFamily="18" charset="0"/>
              </a:rPr>
              <a:t>UDF</a:t>
            </a:r>
            <a:r>
              <a:rPr lang="en-US" sz="2400">
                <a:solidFill>
                  <a:srgbClr val="003366"/>
                </a:solidFill>
                <a:latin typeface="Times New Roman" pitchFamily="18" charset="0"/>
              </a:rPr>
              <a:t> - </a:t>
            </a:r>
            <a:r>
              <a:rPr lang="ru-RU" sz="2400">
                <a:solidFill>
                  <a:srgbClr val="003366"/>
                </a:solidFill>
                <a:latin typeface="Times New Roman" pitchFamily="18" charset="0"/>
              </a:rPr>
              <a:t>файловая система для работы с оптическими перезаписываемыми </a:t>
            </a:r>
            <a:r>
              <a:rPr lang="en-US" sz="2400">
                <a:solidFill>
                  <a:srgbClr val="003366"/>
                </a:solidFill>
                <a:latin typeface="Times New Roman" pitchFamily="18" charset="0"/>
              </a:rPr>
              <a:t>CD-RW </a:t>
            </a:r>
            <a:r>
              <a:rPr lang="ru-RU" sz="2400">
                <a:solidFill>
                  <a:srgbClr val="003366"/>
                </a:solidFill>
                <a:latin typeface="Times New Roman" pitchFamily="18" charset="0"/>
              </a:rPr>
              <a:t>и</a:t>
            </a:r>
            <a:r>
              <a:rPr lang="en-US" sz="2400">
                <a:solidFill>
                  <a:srgbClr val="003366"/>
                </a:solidFill>
                <a:latin typeface="Times New Roman" pitchFamily="18" charset="0"/>
              </a:rPr>
              <a:t> DVD-RW-</a:t>
            </a:r>
            <a:r>
              <a:rPr lang="ru-RU" sz="2400">
                <a:solidFill>
                  <a:srgbClr val="003366"/>
                </a:solidFill>
                <a:latin typeface="Times New Roman" pitchFamily="18" charset="0"/>
              </a:rPr>
              <a:t>дисками.</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2"/>
          <a:srcRect/>
          <a:stretch>
            <a:fillRect/>
          </a:stretch>
        </p:blipFill>
        <p:spPr bwMode="auto">
          <a:xfrm>
            <a:off x="-173831" y="26031"/>
            <a:ext cx="9317831" cy="7273552"/>
          </a:xfrm>
          <a:prstGeom prst="rect">
            <a:avLst/>
          </a:prstGeom>
          <a:noFill/>
          <a:ln w="9525">
            <a:noFill/>
            <a:miter lim="800000"/>
            <a:headEnd/>
            <a:tailEnd/>
          </a:ln>
        </p:spPr>
      </p:pic>
      <p:sp>
        <p:nvSpPr>
          <p:cNvPr id="2" name="Овал 1"/>
          <p:cNvSpPr/>
          <p:nvPr/>
        </p:nvSpPr>
        <p:spPr>
          <a:xfrm>
            <a:off x="1187450" y="166688"/>
            <a:ext cx="3744913" cy="1030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Овал 3"/>
          <p:cNvSpPr/>
          <p:nvPr/>
        </p:nvSpPr>
        <p:spPr>
          <a:xfrm>
            <a:off x="4932363" y="249238"/>
            <a:ext cx="2876550" cy="86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Стрелка вправо 5"/>
          <p:cNvSpPr/>
          <p:nvPr/>
        </p:nvSpPr>
        <p:spPr>
          <a:xfrm>
            <a:off x="4148138" y="3573463"/>
            <a:ext cx="1936750"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однонаправленная</a:t>
            </a:r>
          </a:p>
        </p:txBody>
      </p:sp>
      <p:sp>
        <p:nvSpPr>
          <p:cNvPr id="3" name="Нижний колонтитул 2"/>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body" sz="half" idx="1"/>
          </p:nvPr>
        </p:nvSpPr>
        <p:spPr>
          <a:xfrm>
            <a:off x="250825" y="932260"/>
            <a:ext cx="8569325" cy="2878137"/>
          </a:xfrm>
        </p:spPr>
        <p:txBody>
          <a:bodyPr/>
          <a:lstStyle/>
          <a:p>
            <a:pPr marL="0" indent="0">
              <a:buFont typeface="Arial" charset="0"/>
              <a:buNone/>
            </a:pPr>
            <a:r>
              <a:rPr lang="ru-RU" b="1" dirty="0" smtClean="0">
                <a:latin typeface="Times New Roman" pitchFamily="18" charset="0"/>
              </a:rPr>
              <a:t>Предназначен для вычислений, обработки информации и управления работой компьютера.</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
        <p:nvSpPr>
          <p:cNvPr id="10" name="Прямоугольник 9"/>
          <p:cNvSpPr/>
          <p:nvPr/>
        </p:nvSpPr>
        <p:spPr>
          <a:xfrm>
            <a:off x="251520" y="8930"/>
            <a:ext cx="2845651" cy="923330"/>
          </a:xfrm>
          <a:prstGeom prst="rect">
            <a:avLst/>
          </a:prstGeom>
          <a:noFill/>
        </p:spPr>
        <p:txBody>
          <a:bodyPr wrap="none">
            <a:spAutoFit/>
          </a:bodyPr>
          <a:lstStyle/>
          <a:p>
            <a:pPr algn="ctr">
              <a:defRPr/>
            </a:pPr>
            <a:r>
              <a:rPr lang="ru-RU" sz="5400" b="1" dirty="0">
                <a:ln w="31550" cmpd="sng">
                  <a:solidFill>
                    <a:srgbClr val="336600"/>
                  </a:solidFill>
                  <a:prstDash val="solid"/>
                </a:ln>
                <a:solidFill>
                  <a:srgbClr val="FFFFFF"/>
                </a:solidFill>
                <a:effectLst>
                  <a:outerShdw blurRad="41275" dist="12700" dir="12000000" algn="tl" rotWithShape="0">
                    <a:srgbClr val="000000">
                      <a:alpha val="40000"/>
                    </a:srgbClr>
                  </a:outerShdw>
                </a:effectLst>
              </a:rPr>
              <a:t>Процессор</a:t>
            </a:r>
          </a:p>
        </p:txBody>
      </p:sp>
      <p:sp>
        <p:nvSpPr>
          <p:cNvPr id="5" name="Текст 2"/>
          <p:cNvSpPr txBox="1">
            <a:spLocks/>
          </p:cNvSpPr>
          <p:nvPr/>
        </p:nvSpPr>
        <p:spPr bwMode="auto">
          <a:xfrm>
            <a:off x="398917" y="2564904"/>
            <a:ext cx="8352928"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dirty="0" smtClean="0">
                <a:solidFill>
                  <a:srgbClr val="C00000"/>
                </a:solidFill>
              </a:rPr>
              <a:t>Тактовая частота (Гц) </a:t>
            </a:r>
            <a:r>
              <a:rPr lang="en-US" dirty="0" smtClean="0"/>
              <a:t>~</a:t>
            </a:r>
            <a:r>
              <a:rPr lang="ru-RU" dirty="0" smtClean="0"/>
              <a:t> количество операций в секунду, которое выполняет процессор</a:t>
            </a:r>
          </a:p>
          <a:p>
            <a:pPr marL="0" indent="0">
              <a:buFont typeface="Arial" charset="0"/>
              <a:buNone/>
            </a:pPr>
            <a:r>
              <a:rPr lang="ru-RU" dirty="0" smtClean="0">
                <a:solidFill>
                  <a:srgbClr val="C00000"/>
                </a:solidFill>
              </a:rPr>
              <a:t>Разрядность процессора </a:t>
            </a:r>
            <a:r>
              <a:rPr lang="ru-RU" dirty="0" smtClean="0"/>
              <a:t>– количество двоичных разрядов, которые могут передаваться или обрабатываться одновременно</a:t>
            </a:r>
          </a:p>
          <a:p>
            <a:pPr marL="0" indent="0">
              <a:buFont typeface="Arial" charset="0"/>
              <a:buNone/>
            </a:pPr>
            <a:endParaRPr lang="ru-RU"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8455" y="5301207"/>
            <a:ext cx="1708333" cy="140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3"/>
          <p:cNvPicPr>
            <a:picLocks noChangeAspect="1" noChangeArrowheads="1"/>
          </p:cNvPicPr>
          <p:nvPr/>
        </p:nvPicPr>
        <p:blipFill>
          <a:blip r:embed="rId3"/>
          <a:srcRect/>
          <a:stretch>
            <a:fillRect/>
          </a:stretch>
        </p:blipFill>
        <p:spPr bwMode="auto">
          <a:xfrm>
            <a:off x="539750" y="115888"/>
            <a:ext cx="7578725" cy="3214687"/>
          </a:xfrm>
          <a:prstGeom prst="rect">
            <a:avLst/>
          </a:prstGeom>
          <a:noFill/>
          <a:ln w="9525">
            <a:noFill/>
            <a:miter lim="800000"/>
            <a:headEnd/>
            <a:tailEnd/>
          </a:ln>
        </p:spPr>
      </p:pic>
      <p:graphicFrame>
        <p:nvGraphicFramePr>
          <p:cNvPr id="2059" name="Object 11"/>
          <p:cNvGraphicFramePr>
            <a:graphicFrameLocks noChangeAspect="1"/>
          </p:cNvGraphicFramePr>
          <p:nvPr/>
        </p:nvGraphicFramePr>
        <p:xfrm>
          <a:off x="211138" y="3500438"/>
          <a:ext cx="9832975" cy="3357562"/>
        </p:xfrm>
        <a:graphic>
          <a:graphicData uri="http://schemas.openxmlformats.org/presentationml/2006/ole">
            <mc:AlternateContent xmlns:mc="http://schemas.openxmlformats.org/markup-compatibility/2006">
              <mc:Choice xmlns:v="urn:schemas-microsoft-com:vml" Requires="v">
                <p:oleObj spid="_x0000_s2071" name="Документ" r:id="rId5" imgW="6035743" imgH="2060904" progId="">
                  <p:embed/>
                </p:oleObj>
              </mc:Choice>
              <mc:Fallback>
                <p:oleObj name="Документ" r:id="rId5" imgW="6035743" imgH="2060904"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38" y="3500438"/>
                        <a:ext cx="9832975" cy="335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TextBox 6"/>
          <p:cNvSpPr txBox="1">
            <a:spLocks noChangeArrowheads="1"/>
          </p:cNvSpPr>
          <p:nvPr/>
        </p:nvSpPr>
        <p:spPr bwMode="auto">
          <a:xfrm>
            <a:off x="520700" y="115888"/>
            <a:ext cx="4021138" cy="647700"/>
          </a:xfrm>
          <a:prstGeom prst="rect">
            <a:avLst/>
          </a:prstGeom>
          <a:noFill/>
          <a:ln w="9525">
            <a:noFill/>
            <a:miter lim="800000"/>
            <a:headEnd/>
            <a:tailEnd/>
          </a:ln>
        </p:spPr>
        <p:txBody>
          <a:bodyPr wrap="none">
            <a:spAutoFit/>
          </a:bodyPr>
          <a:lstStyle/>
          <a:p>
            <a:pPr algn="ctr"/>
            <a:r>
              <a:rPr lang="ru-RU" sz="3600"/>
              <a:t>Эволюция процессоров</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3"/>
          <p:cNvSpPr txBox="1">
            <a:spLocks noChangeArrowheads="1"/>
          </p:cNvSpPr>
          <p:nvPr/>
        </p:nvSpPr>
        <p:spPr bwMode="auto">
          <a:xfrm>
            <a:off x="3959225" y="0"/>
            <a:ext cx="5184775" cy="646113"/>
          </a:xfrm>
          <a:prstGeom prst="rect">
            <a:avLst/>
          </a:prstGeom>
          <a:noFill/>
          <a:ln w="9525">
            <a:noFill/>
            <a:miter lim="800000"/>
            <a:headEnd/>
            <a:tailEnd/>
          </a:ln>
        </p:spPr>
        <p:txBody>
          <a:bodyPr wrap="none">
            <a:spAutoFit/>
          </a:bodyPr>
          <a:lstStyle/>
          <a:p>
            <a:pPr algn="ctr"/>
            <a:r>
              <a:rPr lang="ru-RU" sz="3600"/>
              <a:t>Аппаратная реализация ПК</a:t>
            </a:r>
          </a:p>
        </p:txBody>
      </p:sp>
      <p:pic>
        <p:nvPicPr>
          <p:cNvPr id="93186" name="Picture 4"/>
          <p:cNvPicPr>
            <a:picLocks noChangeAspect="1" noChangeArrowheads="1"/>
          </p:cNvPicPr>
          <p:nvPr/>
        </p:nvPicPr>
        <p:blipFill>
          <a:blip r:embed="rId2"/>
          <a:srcRect/>
          <a:stretch>
            <a:fillRect/>
          </a:stretch>
        </p:blipFill>
        <p:spPr bwMode="auto">
          <a:xfrm>
            <a:off x="468313" y="696913"/>
            <a:ext cx="8207375" cy="6161087"/>
          </a:xfrm>
          <a:prstGeom prst="rect">
            <a:avLst/>
          </a:prstGeom>
          <a:noFill/>
          <a:ln w="9525">
            <a:noFill/>
            <a:miter lim="800000"/>
            <a:headEnd/>
            <a:tailEnd/>
          </a:ln>
        </p:spPr>
      </p:pic>
      <p:sp>
        <p:nvSpPr>
          <p:cNvPr id="2" name="Прямоугольник 1"/>
          <p:cNvSpPr/>
          <p:nvPr/>
        </p:nvSpPr>
        <p:spPr>
          <a:xfrm>
            <a:off x="250825" y="549275"/>
            <a:ext cx="2233613" cy="11509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3" name="Прямоугольник 2"/>
          <p:cNvSpPr/>
          <p:nvPr/>
        </p:nvSpPr>
        <p:spPr>
          <a:xfrm>
            <a:off x="3203575" y="2060575"/>
            <a:ext cx="1728788" cy="504825"/>
          </a:xfrm>
          <a:prstGeom prst="rect">
            <a:avLst/>
          </a:prstGeom>
          <a:noFill/>
          <a:ln w="4445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3189" name="Picture 2"/>
          <p:cNvPicPr>
            <a:picLocks noChangeAspect="1" noChangeArrowheads="1"/>
          </p:cNvPicPr>
          <p:nvPr/>
        </p:nvPicPr>
        <p:blipFill>
          <a:blip r:embed="rId3"/>
          <a:srcRect/>
          <a:stretch>
            <a:fillRect/>
          </a:stretch>
        </p:blipFill>
        <p:spPr bwMode="auto">
          <a:xfrm>
            <a:off x="3203575" y="3778250"/>
            <a:ext cx="1768475" cy="549275"/>
          </a:xfrm>
          <a:prstGeom prst="rect">
            <a:avLst/>
          </a:prstGeom>
          <a:noFill/>
          <a:ln w="9525">
            <a:noFill/>
            <a:miter lim="800000"/>
            <a:headEnd/>
            <a:tailEnd/>
          </a:ln>
        </p:spPr>
      </p:pic>
      <p:sp>
        <p:nvSpPr>
          <p:cNvPr id="4" name="TextBox 3"/>
          <p:cNvSpPr txBox="1"/>
          <p:nvPr/>
        </p:nvSpPr>
        <p:spPr>
          <a:xfrm>
            <a:off x="4932363" y="1829742"/>
            <a:ext cx="4158511" cy="461665"/>
          </a:xfrm>
          <a:prstGeom prst="rect">
            <a:avLst/>
          </a:prstGeom>
          <a:noFill/>
        </p:spPr>
        <p:txBody>
          <a:bodyPr wrap="none" rtlCol="0">
            <a:spAutoFit/>
          </a:bodyPr>
          <a:lstStyle/>
          <a:p>
            <a:r>
              <a:rPr lang="ru-RU" sz="2400" dirty="0" smtClean="0"/>
              <a:t>Контроллер оперативной памяти</a:t>
            </a:r>
            <a:endParaRPr lang="ru-RU" sz="2400" dirty="0"/>
          </a:p>
        </p:txBody>
      </p:sp>
      <p:sp>
        <p:nvSpPr>
          <p:cNvPr id="8" name="TextBox 7"/>
          <p:cNvSpPr txBox="1"/>
          <p:nvPr/>
        </p:nvSpPr>
        <p:spPr>
          <a:xfrm>
            <a:off x="4689508" y="5301207"/>
            <a:ext cx="4644220" cy="461665"/>
          </a:xfrm>
          <a:prstGeom prst="rect">
            <a:avLst/>
          </a:prstGeom>
          <a:noFill/>
        </p:spPr>
        <p:txBody>
          <a:bodyPr wrap="none" rtlCol="0">
            <a:spAutoFit/>
          </a:bodyPr>
          <a:lstStyle/>
          <a:p>
            <a:r>
              <a:rPr lang="ru-RU" sz="2400" dirty="0" smtClean="0"/>
              <a:t>Контроллер периферийных устройств</a:t>
            </a:r>
            <a:endParaRPr lang="ru-RU" sz="2400" dirty="0"/>
          </a:p>
        </p:txBody>
      </p:sp>
      <p:sp>
        <p:nvSpPr>
          <p:cNvPr id="5" name="Нижний колонтитул 4"/>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0" y="-242888"/>
            <a:ext cx="4521200" cy="1143001"/>
          </a:xfrm>
        </p:spPr>
        <p:txBody>
          <a:bodyPr/>
          <a:lstStyle/>
          <a:p>
            <a:pPr eaLnBrk="1" hangingPunct="1"/>
            <a:r>
              <a:rPr lang="ru-RU" b="1" smtClean="0"/>
              <a:t>Системная плата</a:t>
            </a:r>
          </a:p>
        </p:txBody>
      </p:sp>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pic>
        <p:nvPicPr>
          <p:cNvPr id="94210" name="Picture 20"/>
          <p:cNvPicPr>
            <a:picLocks noChangeAspect="1" noChangeArrowheads="1"/>
          </p:cNvPicPr>
          <p:nvPr/>
        </p:nvPicPr>
        <p:blipFill>
          <a:blip r:embed="rId2"/>
          <a:srcRect/>
          <a:stretch>
            <a:fillRect/>
          </a:stretch>
        </p:blipFill>
        <p:spPr bwMode="auto">
          <a:xfrm>
            <a:off x="250825" y="692150"/>
            <a:ext cx="8893175" cy="70580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14400" y="277813"/>
            <a:ext cx="6610350" cy="1143000"/>
          </a:xfrm>
        </p:spPr>
        <p:txBody>
          <a:bodyPr/>
          <a:lstStyle/>
          <a:p>
            <a:pPr eaLnBrk="1" hangingPunct="1"/>
            <a:r>
              <a:rPr lang="ru-RU" sz="3800" i="1" smtClean="0">
                <a:solidFill>
                  <a:srgbClr val="336600"/>
                </a:solidFill>
                <a:latin typeface="Monotype Corsiva" pitchFamily="66" charset="0"/>
              </a:rPr>
              <a:t>Устройства внешней памяти </a:t>
            </a:r>
          </a:p>
        </p:txBody>
      </p:sp>
      <p:sp>
        <p:nvSpPr>
          <p:cNvPr id="95234" name="Rectangle 3"/>
          <p:cNvSpPr>
            <a:spLocks noGrp="1" noChangeArrowheads="1"/>
          </p:cNvSpPr>
          <p:nvPr>
            <p:ph type="body" sz="half" idx="1"/>
          </p:nvPr>
        </p:nvSpPr>
        <p:spPr>
          <a:xfrm>
            <a:off x="500063" y="1143000"/>
            <a:ext cx="8102600" cy="5383213"/>
          </a:xfrm>
        </p:spPr>
        <p:txBody>
          <a:bodyPr/>
          <a:lstStyle/>
          <a:p>
            <a:pPr eaLnBrk="1" hangingPunct="1">
              <a:buFont typeface="Wingdings" pitchFamily="2" charset="2"/>
              <a:buNone/>
            </a:pPr>
            <a:r>
              <a:rPr lang="ru-RU" sz="2400" b="1" dirty="0" smtClean="0">
                <a:solidFill>
                  <a:srgbClr val="336600"/>
                </a:solidFill>
              </a:rPr>
              <a:t>Внешняя память (ВЗУ) предназначена для длительного хранения программ и данных.</a:t>
            </a:r>
            <a:r>
              <a:rPr lang="ru-RU" sz="2400" dirty="0" smtClean="0">
                <a:solidFill>
                  <a:srgbClr val="336600"/>
                </a:solidFill>
              </a:rPr>
              <a:t> </a:t>
            </a:r>
            <a:r>
              <a:rPr lang="ru-RU" sz="1800" dirty="0" smtClean="0">
                <a:solidFill>
                  <a:srgbClr val="336600"/>
                </a:solidFill>
              </a:rPr>
              <a:t/>
            </a:r>
            <a:br>
              <a:rPr lang="ru-RU" sz="1800" dirty="0" smtClean="0">
                <a:solidFill>
                  <a:srgbClr val="336600"/>
                </a:solidFill>
              </a:rPr>
            </a:br>
            <a:r>
              <a:rPr lang="ru-RU" sz="2400" dirty="0" smtClean="0"/>
              <a:t>Информация от ВЗУ к процессору и наоборот циркулирует по цепочке:</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1600" dirty="0" smtClean="0"/>
              <a:t/>
            </a:r>
            <a:br>
              <a:rPr lang="ru-RU" sz="1600" dirty="0" smtClean="0"/>
            </a:br>
            <a:endParaRPr lang="ru-RU" sz="2400" b="1" dirty="0" smtClean="0"/>
          </a:p>
          <a:p>
            <a:pPr eaLnBrk="1" hangingPunct="1">
              <a:buFont typeface="Wingdings" pitchFamily="2" charset="2"/>
              <a:buNone/>
            </a:pPr>
            <a:r>
              <a:rPr lang="ru-RU" sz="2400" b="1" dirty="0" smtClean="0"/>
              <a:t>В состав внешней памяти компьютера входят:</a:t>
            </a:r>
          </a:p>
          <a:p>
            <a:pPr eaLnBrk="1" hangingPunct="1"/>
            <a:r>
              <a:rPr lang="ru-RU" sz="2200" dirty="0" smtClean="0"/>
              <a:t>накопители на </a:t>
            </a:r>
            <a:r>
              <a:rPr lang="ru-RU" sz="2200" b="1" dirty="0" smtClean="0"/>
              <a:t>жёстких магнитных дисках (</a:t>
            </a:r>
            <a:r>
              <a:rPr lang="ru-RU" sz="2200" b="1" dirty="0" smtClean="0">
                <a:solidFill>
                  <a:srgbClr val="FF0000"/>
                </a:solidFill>
              </a:rPr>
              <a:t>магнитный принцип записи и считывания</a:t>
            </a:r>
            <a:r>
              <a:rPr lang="ru-RU" sz="2200" b="1" dirty="0" smtClean="0"/>
              <a:t>);</a:t>
            </a:r>
            <a:r>
              <a:rPr lang="ru-RU" sz="2200" dirty="0" smtClean="0"/>
              <a:t> </a:t>
            </a:r>
          </a:p>
          <a:p>
            <a:pPr eaLnBrk="1" hangingPunct="1"/>
            <a:r>
              <a:rPr lang="ru-RU" sz="2200" dirty="0" smtClean="0"/>
              <a:t>накопители на </a:t>
            </a:r>
            <a:r>
              <a:rPr lang="ru-RU" sz="2200" b="1" dirty="0" smtClean="0"/>
              <a:t>лазерных дисках ( </a:t>
            </a:r>
            <a:r>
              <a:rPr lang="ru-RU" sz="2200" b="1" dirty="0" smtClean="0">
                <a:solidFill>
                  <a:srgbClr val="FF0000"/>
                </a:solidFill>
              </a:rPr>
              <a:t>оптический принцип записи и считывания</a:t>
            </a:r>
            <a:r>
              <a:rPr lang="ru-RU" sz="2200" b="1" dirty="0" smtClean="0"/>
              <a:t>);</a:t>
            </a:r>
            <a:r>
              <a:rPr lang="ru-RU" sz="2200" dirty="0" smtClean="0"/>
              <a:t> </a:t>
            </a:r>
          </a:p>
          <a:p>
            <a:pPr eaLnBrk="1" hangingPunct="1"/>
            <a:r>
              <a:rPr lang="en-US" sz="2200" dirty="0" smtClean="0"/>
              <a:t>Flash-</a:t>
            </a:r>
            <a:r>
              <a:rPr lang="ru-RU" sz="2200" dirty="0" smtClean="0"/>
              <a:t>память (</a:t>
            </a:r>
            <a:r>
              <a:rPr lang="ru-RU" sz="2200" b="1" dirty="0" smtClean="0"/>
              <a:t>память на микросхеме</a:t>
            </a:r>
            <a:r>
              <a:rPr lang="ru-RU" sz="2200" dirty="0" smtClean="0"/>
              <a:t>)</a:t>
            </a:r>
          </a:p>
          <a:p>
            <a:pPr eaLnBrk="1" hangingPunct="1"/>
            <a:endParaRPr lang="ru-RU" sz="2000" dirty="0" smtClean="0"/>
          </a:p>
        </p:txBody>
      </p:sp>
      <p:pic>
        <p:nvPicPr>
          <p:cNvPr id="95235" name="Picture 10" descr="0008"/>
          <p:cNvPicPr>
            <a:picLocks noGrp="1" noChangeAspect="1" noChangeArrowheads="1"/>
          </p:cNvPicPr>
          <p:nvPr>
            <p:ph sz="half" idx="2"/>
          </p:nvPr>
        </p:nvPicPr>
        <p:blipFill>
          <a:blip r:embed="rId2"/>
          <a:srcRect/>
          <a:stretch>
            <a:fillRect/>
          </a:stretch>
        </p:blipFill>
        <p:spPr>
          <a:xfrm>
            <a:off x="1042988" y="2997200"/>
            <a:ext cx="7705725" cy="585788"/>
          </a:xfrm>
        </p:spPr>
      </p:pic>
      <p:pic>
        <p:nvPicPr>
          <p:cNvPr id="95236" name="Picture 2"/>
          <p:cNvPicPr>
            <a:picLocks noChangeAspect="1" noChangeArrowheads="1"/>
          </p:cNvPicPr>
          <p:nvPr/>
        </p:nvPicPr>
        <p:blipFill>
          <a:blip r:embed="rId3"/>
          <a:srcRect/>
          <a:stretch>
            <a:fillRect/>
          </a:stretch>
        </p:blipFill>
        <p:spPr bwMode="auto">
          <a:xfrm>
            <a:off x="5789630" y="5445224"/>
            <a:ext cx="3311525" cy="769938"/>
          </a:xfrm>
          <a:prstGeom prst="rect">
            <a:avLst/>
          </a:prstGeom>
          <a:noFill/>
          <a:ln w="9525">
            <a:noFill/>
            <a:miter lim="800000"/>
            <a:headEnd/>
            <a:tailEnd/>
          </a:ln>
        </p:spPr>
      </p:pic>
      <p:sp>
        <p:nvSpPr>
          <p:cNvPr id="2" name="Нижний колонтитул 1"/>
          <p:cNvSpPr>
            <a:spLocks noGrp="1"/>
          </p:cNvSpPr>
          <p:nvPr>
            <p:ph type="ftr" sz="quarter" idx="11"/>
          </p:nvPr>
        </p:nvSpPr>
        <p:spPr/>
        <p:txBody>
          <a:bodyPr/>
          <a:lstStyle/>
          <a:p>
            <a:pPr>
              <a:defRPr/>
            </a:pPr>
            <a:r>
              <a:rPr lang="ru-RU" smtClean="0"/>
              <a:t>ваш гид в информатике info-helper.ru</a:t>
            </a:r>
            <a:endParaRPr lang="ru-RU"/>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1_эвм">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Клен">
  <a:themeElements>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fontScheme name="Клен">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Клен">
  <a:themeElements>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fontScheme name="Клен">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Клен">
  <a:themeElements>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fontScheme name="Клен">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эвм</Template>
  <TotalTime>2302</TotalTime>
  <Words>1965</Words>
  <Application>Microsoft Office PowerPoint</Application>
  <PresentationFormat>Экран (4:3)</PresentationFormat>
  <Paragraphs>294</Paragraphs>
  <Slides>38</Slides>
  <Notes>1</Notes>
  <HiddenSlides>0</HiddenSlides>
  <MMClips>0</MMClips>
  <ScaleCrop>false</ScaleCrop>
  <HeadingPairs>
    <vt:vector size="6" baseType="variant">
      <vt:variant>
        <vt:lpstr>Тема</vt:lpstr>
      </vt:variant>
      <vt:variant>
        <vt:i4>6</vt:i4>
      </vt:variant>
      <vt:variant>
        <vt:lpstr>Внедренные серверы OLE</vt:lpstr>
      </vt:variant>
      <vt:variant>
        <vt:i4>1</vt:i4>
      </vt:variant>
      <vt:variant>
        <vt:lpstr>Заголовки слайдов</vt:lpstr>
      </vt:variant>
      <vt:variant>
        <vt:i4>38</vt:i4>
      </vt:variant>
    </vt:vector>
  </HeadingPairs>
  <TitlesOfParts>
    <vt:vector size="45" baseType="lpstr">
      <vt:lpstr>1_эвм</vt:lpstr>
      <vt:lpstr>Клен</vt:lpstr>
      <vt:lpstr>1_Клен</vt:lpstr>
      <vt:lpstr>2_Клен</vt:lpstr>
      <vt:lpstr>Тема Office</vt:lpstr>
      <vt:lpstr>1_Тема Office</vt:lpstr>
      <vt:lpstr>Документ</vt:lpstr>
      <vt:lpstr>Презентация PowerPoint</vt:lpstr>
      <vt:lpstr>Презентация PowerPoint</vt:lpstr>
      <vt:lpstr>В основу построения компьютеров положены общие принципы американского ученого  Джона фон Неймана (1945 г. ). “Так как законченное устройство будет универсальной вычислительной машиной, оно должно содержать несколько основных органов, таких как орган арифметики, памяти, управления и связи с оператором. Мы хотим, чтобы после начала вычислений работа машины не зависела от оператора”. </vt:lpstr>
      <vt:lpstr>Презентация PowerPoint</vt:lpstr>
      <vt:lpstr>Презентация PowerPoint</vt:lpstr>
      <vt:lpstr>Презентация PowerPoint</vt:lpstr>
      <vt:lpstr>Презентация PowerPoint</vt:lpstr>
      <vt:lpstr>Системная плата</vt:lpstr>
      <vt:lpstr>Устройства внешней памяти </vt:lpstr>
      <vt:lpstr>Презентация PowerPoint</vt:lpstr>
      <vt:lpstr>Устройства ввода</vt:lpstr>
      <vt:lpstr>Устройства вывода </vt:lpstr>
      <vt:lpstr>Презентация PowerPoint</vt:lpstr>
      <vt:lpstr>Внутренняя память </vt:lpstr>
      <vt:lpstr>Память</vt:lpstr>
      <vt:lpstr>Постоянная  и полупостоянная память</vt:lpstr>
      <vt:lpstr>Загрузка операционной системы</vt:lpstr>
      <vt:lpstr>Диагностические сигналы BIOS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Физическая структура жесткого диска</vt:lpstr>
      <vt:lpstr>Понятие кластера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FIO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Устройство компьютера</dc:title>
  <dc:creator>user3-2</dc:creator>
  <cp:lastModifiedBy>Екатерина Изосимовна Жукова</cp:lastModifiedBy>
  <cp:revision>172</cp:revision>
  <dcterms:created xsi:type="dcterms:W3CDTF">2005-09-29T08:14:18Z</dcterms:created>
  <dcterms:modified xsi:type="dcterms:W3CDTF">2015-10-05T06:57:11Z</dcterms:modified>
</cp:coreProperties>
</file>